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 id="270" r:id="rId15"/>
    <p:sldId id="271" r:id="rId16"/>
    <p:sldId id="272" r:id="rId17"/>
    <p:sldId id="273" r:id="rId18"/>
    <p:sldId id="275" r:id="rId19"/>
    <p:sldId id="276" r:id="rId20"/>
    <p:sldId id="277" r:id="rId21"/>
    <p:sldId id="278" r:id="rId22"/>
    <p:sldId id="280" r:id="rId23"/>
    <p:sldId id="281" r:id="rId24"/>
    <p:sldId id="282" r:id="rId25"/>
    <p:sldId id="283" r:id="rId26"/>
    <p:sldId id="284" r:id="rId27"/>
    <p:sldId id="279" r:id="rId28"/>
    <p:sldId id="285" r:id="rId29"/>
    <p:sldId id="286" r:id="rId30"/>
    <p:sldId id="287" r:id="rId31"/>
    <p:sldId id="290" r:id="rId32"/>
    <p:sldId id="291" r:id="rId33"/>
    <p:sldId id="292" r:id="rId34"/>
    <p:sldId id="293" r:id="rId35"/>
    <p:sldId id="288" r:id="rId36"/>
    <p:sldId id="294" r:id="rId37"/>
    <p:sldId id="289"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4" d="100"/>
          <a:sy n="74" d="100"/>
        </p:scale>
        <p:origin x="-190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CCB0F67C-EDB5-4CEC-9392-099F68F443DF}" type="datetimeFigureOut">
              <a:rPr lang="en-IN" smtClean="0"/>
              <a:t>19-12-2020</a:t>
            </a:fld>
            <a:endParaRPr lang="en-IN"/>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N"/>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1AA5A0F-CD45-4728-BB6E-B7A8495D9A2E}"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CB0F67C-EDB5-4CEC-9392-099F68F443DF}" type="datetimeFigureOut">
              <a:rPr lang="en-IN" smtClean="0"/>
              <a:t>19-12-2020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E1AA5A0F-CD45-4728-BB6E-B7A8495D9A2E}"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CB0F67C-EDB5-4CEC-9392-099F68F443DF}" type="datetimeFigureOut">
              <a:rPr lang="en-IN" smtClean="0"/>
              <a:t>19-12-2020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E1AA5A0F-CD45-4728-BB6E-B7A8495D9A2E}"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CB0F67C-EDB5-4CEC-9392-099F68F443DF}" type="datetimeFigureOut">
              <a:rPr lang="en-IN" smtClean="0"/>
              <a:t>19-12-2020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E1AA5A0F-CD45-4728-BB6E-B7A8495D9A2E}" type="slidenum">
              <a:rPr lang="en-IN" smtClean="0"/>
              <a:t>‹#›</a:t>
            </a:fld>
            <a:endParaRPr lang="en-IN"/>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CB0F67C-EDB5-4CEC-9392-099F68F443DF}" type="datetimeFigureOut">
              <a:rPr lang="en-IN" smtClean="0"/>
              <a:t>19-12-2020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E1AA5A0F-CD45-4728-BB6E-B7A8495D9A2E}" type="slidenum">
              <a:rPr lang="en-IN" smtClean="0"/>
              <a:t>‹#›</a:t>
            </a:fld>
            <a:endParaRPr lang="en-IN"/>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CB0F67C-EDB5-4CEC-9392-099F68F443DF}" type="datetimeFigureOut">
              <a:rPr lang="en-IN" smtClean="0"/>
              <a:t>19-12-2020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E1AA5A0F-CD45-4728-BB6E-B7A8495D9A2E}" type="slidenum">
              <a:rPr lang="en-IN" smtClean="0"/>
              <a:t>‹#›</a:t>
            </a:fld>
            <a:endParaRPr lang="en-IN"/>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CB0F67C-EDB5-4CEC-9392-099F68F443DF}" type="datetimeFigureOut">
              <a:rPr lang="en-IN" smtClean="0"/>
              <a:t>19-12-2020</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E1AA5A0F-CD45-4728-BB6E-B7A8495D9A2E}" type="slidenum">
              <a:rPr lang="en-IN" smtClean="0"/>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CCB0F67C-EDB5-4CEC-9392-099F68F443DF}" type="datetimeFigureOut">
              <a:rPr lang="en-IN" smtClean="0"/>
              <a:t>19-12-2020</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E1AA5A0F-CD45-4728-BB6E-B7A8495D9A2E}" type="slidenum">
              <a:rPr lang="en-IN" smtClean="0"/>
              <a:t>‹#›</a:t>
            </a:fld>
            <a:endParaRPr lang="en-IN"/>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CCB0F67C-EDB5-4CEC-9392-099F68F443DF}" type="datetimeFigureOut">
              <a:rPr lang="en-IN" smtClean="0"/>
              <a:t>19-12-2020</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E1AA5A0F-CD45-4728-BB6E-B7A8495D9A2E}"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CCB0F67C-EDB5-4CEC-9392-099F68F443DF}" type="datetimeFigureOut">
              <a:rPr lang="en-IN" smtClean="0"/>
              <a:t>19-12-2020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E1AA5A0F-CD45-4728-BB6E-B7A8495D9A2E}" type="slidenum">
              <a:rPr lang="en-IN" smtClean="0"/>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CCB0F67C-EDB5-4CEC-9392-099F68F443DF}" type="datetimeFigureOut">
              <a:rPr lang="en-IN" smtClean="0"/>
              <a:t>19-12-2020</a:t>
            </a:fld>
            <a:endParaRPr lang="en-IN"/>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IN"/>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1AA5A0F-CD45-4728-BB6E-B7A8495D9A2E}" type="slidenum">
              <a:rPr lang="en-IN" smtClean="0"/>
              <a:t>‹#›</a:t>
            </a:fld>
            <a:endParaRPr lang="en-IN"/>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CB0F67C-EDB5-4CEC-9392-099F68F443DF}" type="datetimeFigureOut">
              <a:rPr lang="en-IN" smtClean="0"/>
              <a:t>19-12-2020</a:t>
            </a:fld>
            <a:endParaRPr lang="en-IN"/>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IN"/>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1AA5A0F-CD45-4728-BB6E-B7A8495D9A2E}"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accruent.com/solutions/market-planning-site-selection-lucerne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accruent.com/industries/retail"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95536" y="2780928"/>
            <a:ext cx="8496944" cy="2088232"/>
          </a:xfrm>
        </p:spPr>
        <p:txBody>
          <a:bodyPr>
            <a:noAutofit/>
          </a:bodyPr>
          <a:lstStyle/>
          <a:p>
            <a:r>
              <a:rPr lang="en-US" sz="4000" b="1" dirty="0" smtClean="0">
                <a:latin typeface="Times New Roman" pitchFamily="18" charset="0"/>
                <a:cs typeface="Times New Roman" pitchFamily="18" charset="0"/>
              </a:rPr>
              <a:t>Unit-2</a:t>
            </a:r>
          </a:p>
          <a:p>
            <a:r>
              <a:rPr lang="en-IN" sz="4000" b="1" dirty="0" smtClean="0">
                <a:latin typeface="Times New Roman" pitchFamily="18" charset="0"/>
                <a:cs typeface="Times New Roman" pitchFamily="18" charset="0"/>
              </a:rPr>
              <a:t>Retailing</a:t>
            </a:r>
            <a:endParaRPr lang="en-IN" sz="4000" b="1" dirty="0">
              <a:latin typeface="Times New Roman" pitchFamily="18" charset="0"/>
              <a:cs typeface="Times New Roman" pitchFamily="18" charset="0"/>
            </a:endParaRPr>
          </a:p>
          <a:p>
            <a:r>
              <a:rPr lang="en-IN" sz="4000" b="1" dirty="0">
                <a:latin typeface="Times New Roman" pitchFamily="18" charset="0"/>
                <a:cs typeface="Times New Roman" pitchFamily="18" charset="0"/>
              </a:rPr>
              <a:t>Strategy</a:t>
            </a:r>
            <a:endParaRPr lang="en-IN" sz="4000" b="1" dirty="0">
              <a:latin typeface="Times New Roman" pitchFamily="18" charset="0"/>
              <a:cs typeface="Times New Roman" pitchFamily="18" charset="0"/>
            </a:endParaRPr>
          </a:p>
        </p:txBody>
      </p:sp>
    </p:spTree>
    <p:extLst>
      <p:ext uri="{BB962C8B-B14F-4D97-AF65-F5344CB8AC3E}">
        <p14:creationId xmlns:p14="http://schemas.microsoft.com/office/powerpoint/2010/main" val="40623791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476672"/>
            <a:ext cx="8229600" cy="5472608"/>
          </a:xfrm>
        </p:spPr>
        <p:txBody>
          <a:bodyPr>
            <a:normAutofit fontScale="92500" lnSpcReduction="10000"/>
          </a:bodyPr>
          <a:lstStyle/>
          <a:p>
            <a:pPr lvl="0"/>
            <a:r>
              <a:rPr lang="en-IN" sz="2600" b="1" dirty="0">
                <a:latin typeface="Times New Roman" pitchFamily="18" charset="0"/>
                <a:cs typeface="Times New Roman" pitchFamily="18" charset="0"/>
              </a:rPr>
              <a:t>The company has the resources to compete in it.</a:t>
            </a:r>
            <a:r>
              <a:rPr lang="en-IN" sz="2600" dirty="0">
                <a:latin typeface="Times New Roman" pitchFamily="18" charset="0"/>
                <a:cs typeface="Times New Roman" pitchFamily="18" charset="0"/>
              </a:rPr>
              <a:t> You might have a great idea to compete in the wind-power market. However, it is a business that is capital intensive. What this means is that you will either need a lot of money or must be able to raise it. You might also have to compete with the likes of T. Boone Pickens, an oil tycoon who is attempting to develop and profit from the wind-power market. Does your organization have the resources to do this</a:t>
            </a:r>
            <a:r>
              <a:rPr lang="en-IN" sz="2600" dirty="0" smtClean="0">
                <a:latin typeface="Times New Roman" pitchFamily="18" charset="0"/>
                <a:cs typeface="Times New Roman" pitchFamily="18" charset="0"/>
              </a:rPr>
              <a:t>?</a:t>
            </a:r>
          </a:p>
          <a:p>
            <a:pPr marL="109728" lvl="0" indent="0">
              <a:buNone/>
            </a:pPr>
            <a:endParaRPr lang="en-IN" sz="2600" dirty="0">
              <a:latin typeface="Times New Roman" pitchFamily="18" charset="0"/>
              <a:cs typeface="Times New Roman" pitchFamily="18" charset="0"/>
            </a:endParaRPr>
          </a:p>
          <a:p>
            <a:pPr lvl="0"/>
            <a:r>
              <a:rPr lang="en-IN" sz="2600" b="1" dirty="0">
                <a:latin typeface="Times New Roman" pitchFamily="18" charset="0"/>
                <a:cs typeface="Times New Roman" pitchFamily="18" charset="0"/>
              </a:rPr>
              <a:t>It “fits in” with your firm’s mission and objectives.</a:t>
            </a:r>
            <a:r>
              <a:rPr lang="en-IN" sz="2600" dirty="0">
                <a:latin typeface="Times New Roman" pitchFamily="18" charset="0"/>
                <a:cs typeface="Times New Roman" pitchFamily="18" charset="0"/>
              </a:rPr>
              <a:t> Consider </a:t>
            </a:r>
            <a:r>
              <a:rPr lang="en-IN" sz="2600" dirty="0" smtClean="0">
                <a:latin typeface="Times New Roman" pitchFamily="18" charset="0"/>
                <a:cs typeface="Times New Roman" pitchFamily="18" charset="0"/>
              </a:rPr>
              <a:t>Terra Cycle</a:t>
            </a:r>
            <a:r>
              <a:rPr lang="en-IN" sz="2600" dirty="0">
                <a:latin typeface="Times New Roman" pitchFamily="18" charset="0"/>
                <a:cs typeface="Times New Roman" pitchFamily="18" charset="0"/>
              </a:rPr>
              <a:t>, which has made its mark by selling organic products in recycled packages. Fertilizer made from worm excrement and sold in discarded plastic beverage bottles is just one of its products. It wouldn’t be a good idea for </a:t>
            </a:r>
            <a:r>
              <a:rPr lang="en-IN" sz="2600" dirty="0" smtClean="0">
                <a:latin typeface="Times New Roman" pitchFamily="18" charset="0"/>
                <a:cs typeface="Times New Roman" pitchFamily="18" charset="0"/>
              </a:rPr>
              <a:t>Terra Cycle </a:t>
            </a:r>
            <a:r>
              <a:rPr lang="en-IN" sz="2600" dirty="0">
                <a:latin typeface="Times New Roman" pitchFamily="18" charset="0"/>
                <a:cs typeface="Times New Roman" pitchFamily="18" charset="0"/>
              </a:rPr>
              <a:t>to open up a polluting, coal-fired power plant, no matter how profitable the market for the service might be.</a:t>
            </a:r>
          </a:p>
          <a:p>
            <a:pPr marL="109728" indent="0">
              <a:buNone/>
            </a:pPr>
            <a:endParaRPr lang="en-IN" dirty="0"/>
          </a:p>
        </p:txBody>
      </p:sp>
    </p:spTree>
    <p:extLst>
      <p:ext uri="{BB962C8B-B14F-4D97-AF65-F5344CB8AC3E}">
        <p14:creationId xmlns:p14="http://schemas.microsoft.com/office/powerpoint/2010/main" val="39257987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08720"/>
            <a:ext cx="8229600" cy="5098571"/>
          </a:xfrm>
        </p:spPr>
        <p:txBody>
          <a:bodyPr>
            <a:normAutofit/>
          </a:bodyPr>
          <a:lstStyle/>
          <a:p>
            <a:pPr marL="109728" indent="0">
              <a:buNone/>
            </a:pPr>
            <a:r>
              <a:rPr lang="en-IN" sz="2400" dirty="0">
                <a:latin typeface="Times New Roman" pitchFamily="18" charset="0"/>
                <a:cs typeface="Times New Roman" pitchFamily="18" charset="0"/>
              </a:rPr>
              <a:t>Market for product is big and diverse making it difficult for companies to be able to satisfy every customer. Companies need to identify a certain set of customer within a market and work towards satisfying them. This set of identification is market segment. </a:t>
            </a:r>
            <a:endParaRPr lang="en-IN" sz="2400" dirty="0" smtClean="0">
              <a:latin typeface="Times New Roman" pitchFamily="18" charset="0"/>
              <a:cs typeface="Times New Roman" pitchFamily="18" charset="0"/>
            </a:endParaRPr>
          </a:p>
          <a:p>
            <a:pPr marL="109728" indent="0">
              <a:buNone/>
            </a:pPr>
            <a:r>
              <a:rPr lang="en-IN" sz="2400" dirty="0" smtClean="0">
                <a:latin typeface="Times New Roman" pitchFamily="18" charset="0"/>
                <a:cs typeface="Times New Roman" pitchFamily="18" charset="0"/>
              </a:rPr>
              <a:t>Companies </a:t>
            </a:r>
            <a:r>
              <a:rPr lang="en-IN" sz="2400" dirty="0">
                <a:latin typeface="Times New Roman" pitchFamily="18" charset="0"/>
                <a:cs typeface="Times New Roman" pitchFamily="18" charset="0"/>
              </a:rPr>
              <a:t>further need to understand the intricacy of how this segment behaves and operates. An approach known as target marketing is gaining prominence where companies identify the market segment on similar needs and wants, select one of the market segments and then focus in developing products and marketing program.</a:t>
            </a:r>
          </a:p>
          <a:p>
            <a:pPr marL="109728" indent="0">
              <a:buNone/>
            </a:pPr>
            <a:endParaRPr lang="en-IN" dirty="0"/>
          </a:p>
        </p:txBody>
      </p:sp>
      <p:sp>
        <p:nvSpPr>
          <p:cNvPr id="3" name="Title 2"/>
          <p:cNvSpPr>
            <a:spLocks noGrp="1"/>
          </p:cNvSpPr>
          <p:nvPr>
            <p:ph type="title"/>
          </p:nvPr>
        </p:nvSpPr>
        <p:spPr>
          <a:xfrm>
            <a:off x="457200" y="274638"/>
            <a:ext cx="8229600" cy="778098"/>
          </a:xfrm>
        </p:spPr>
        <p:txBody>
          <a:bodyPr>
            <a:noAutofit/>
          </a:bodyPr>
          <a:lstStyle/>
          <a:p>
            <a:pPr algn="ctr"/>
            <a:r>
              <a:rPr lang="en-IN" sz="3600" dirty="0">
                <a:effectLst/>
                <a:latin typeface="Times New Roman" pitchFamily="18" charset="0"/>
                <a:cs typeface="Times New Roman" pitchFamily="18" charset="0"/>
              </a:rPr>
              <a:t>Identifying Market Segments</a:t>
            </a:r>
            <a:br>
              <a:rPr lang="en-IN" sz="3600" dirty="0">
                <a:effectLst/>
                <a:latin typeface="Times New Roman" pitchFamily="18" charset="0"/>
                <a:cs typeface="Times New Roman" pitchFamily="18" charset="0"/>
              </a:rPr>
            </a:br>
            <a:endParaRPr lang="en-IN" sz="3600" dirty="0">
              <a:latin typeface="Times New Roman" pitchFamily="18" charset="0"/>
              <a:cs typeface="Times New Roman" pitchFamily="18" charset="0"/>
            </a:endParaRPr>
          </a:p>
        </p:txBody>
      </p:sp>
    </p:spTree>
    <p:extLst>
      <p:ext uri="{BB962C8B-B14F-4D97-AF65-F5344CB8AC3E}">
        <p14:creationId xmlns:p14="http://schemas.microsoft.com/office/powerpoint/2010/main" val="29344315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332656"/>
            <a:ext cx="8229600" cy="5688632"/>
          </a:xfrm>
        </p:spPr>
        <p:txBody>
          <a:bodyPr>
            <a:noAutofit/>
          </a:bodyPr>
          <a:lstStyle/>
          <a:p>
            <a:r>
              <a:rPr lang="en-IN" sz="2000" b="1" dirty="0">
                <a:latin typeface="Times New Roman" pitchFamily="18" charset="0"/>
                <a:cs typeface="Times New Roman" pitchFamily="18" charset="0"/>
              </a:rPr>
              <a:t>In segment marketing companies identify consumer with similar needs and wants</a:t>
            </a:r>
            <a:r>
              <a:rPr lang="en-IN" sz="2000" dirty="0">
                <a:latin typeface="Times New Roman" pitchFamily="18" charset="0"/>
                <a:cs typeface="Times New Roman" pitchFamily="18" charset="0"/>
              </a:rPr>
              <a:t>. For example, an airline is looking forward to providing no frills’ connectivity between metro cities on US east coast compare. This segment is within airline industry but needs of customer is different. T target audience is low budget </a:t>
            </a:r>
            <a:r>
              <a:rPr lang="en-IN" sz="2000" dirty="0" err="1">
                <a:latin typeface="Times New Roman" pitchFamily="18" charset="0"/>
                <a:cs typeface="Times New Roman" pitchFamily="18" charset="0"/>
              </a:rPr>
              <a:t>travelers</a:t>
            </a:r>
            <a:r>
              <a:rPr lang="en-IN" sz="2000" dirty="0">
                <a:latin typeface="Times New Roman" pitchFamily="18" charset="0"/>
                <a:cs typeface="Times New Roman" pitchFamily="18" charset="0"/>
              </a:rPr>
              <a:t>. However, customers within the segment look for different attributes, for example, lunch or beverages as part of travel. Here companies can offer this by charging the customer</a:t>
            </a:r>
            <a:r>
              <a:rPr lang="en-IN" sz="2000" dirty="0" smtClean="0">
                <a:latin typeface="Times New Roman" pitchFamily="18" charset="0"/>
                <a:cs typeface="Times New Roman" pitchFamily="18" charset="0"/>
              </a:rPr>
              <a:t>.</a:t>
            </a:r>
          </a:p>
          <a:p>
            <a:endParaRPr lang="en-IN" sz="2000" dirty="0">
              <a:latin typeface="Times New Roman" pitchFamily="18" charset="0"/>
              <a:cs typeface="Times New Roman" pitchFamily="18" charset="0"/>
            </a:endParaRPr>
          </a:p>
          <a:p>
            <a:r>
              <a:rPr lang="en-IN" sz="2000" b="1" dirty="0">
                <a:latin typeface="Times New Roman" pitchFamily="18" charset="0"/>
                <a:cs typeface="Times New Roman" pitchFamily="18" charset="0"/>
              </a:rPr>
              <a:t>In niche marketing, companies target limited customer set</a:t>
            </a:r>
            <a:r>
              <a:rPr lang="en-IN" sz="2000" dirty="0">
                <a:latin typeface="Times New Roman" pitchFamily="18" charset="0"/>
                <a:cs typeface="Times New Roman" pitchFamily="18" charset="0"/>
              </a:rPr>
              <a:t>. A niche market is worth exploring where customers are willing to pay a premium for product, entry barriers are high and market has growth potential. In local marketing, customers are local </a:t>
            </a:r>
            <a:r>
              <a:rPr lang="en-IN" sz="2000" dirty="0" err="1">
                <a:latin typeface="Times New Roman" pitchFamily="18" charset="0"/>
                <a:cs typeface="Times New Roman" pitchFamily="18" charset="0"/>
              </a:rPr>
              <a:t>neighborhood</a:t>
            </a:r>
            <a:r>
              <a:rPr lang="en-IN" sz="2000" dirty="0">
                <a:latin typeface="Times New Roman" pitchFamily="18" charset="0"/>
                <a:cs typeface="Times New Roman" pitchFamily="18" charset="0"/>
              </a:rPr>
              <a:t>, trading stores, etc. For example, many banks prefer local marketing for better understanding of client and provide them right type of service. In individual marketing, companies look forward to satisfying needs and wants of individual customer. Internet is facilitating the process of individual marketing, where in customer log on to the site and creates products from available options. This process is not feasible for high technology products like automobiles.</a:t>
            </a:r>
          </a:p>
          <a:p>
            <a:pPr marL="109728" indent="0">
              <a:buNone/>
            </a:pPr>
            <a:endParaRPr lang="en-IN" sz="2000" dirty="0">
              <a:latin typeface="Times New Roman" pitchFamily="18" charset="0"/>
              <a:cs typeface="Times New Roman" pitchFamily="18" charset="0"/>
            </a:endParaRPr>
          </a:p>
        </p:txBody>
      </p:sp>
    </p:spTree>
    <p:extLst>
      <p:ext uri="{BB962C8B-B14F-4D97-AF65-F5344CB8AC3E}">
        <p14:creationId xmlns:p14="http://schemas.microsoft.com/office/powerpoint/2010/main" val="10692926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40768"/>
            <a:ext cx="8229600" cy="4666523"/>
          </a:xfrm>
        </p:spPr>
        <p:txBody>
          <a:bodyPr>
            <a:normAutofit/>
          </a:bodyPr>
          <a:lstStyle/>
          <a:p>
            <a:r>
              <a:rPr lang="en-IN" sz="2400" u="sng" dirty="0">
                <a:latin typeface="Times New Roman" pitchFamily="18" charset="0"/>
                <a:cs typeface="Times New Roman" pitchFamily="18" charset="0"/>
                <a:hlinkClick r:id="rId2"/>
              </a:rPr>
              <a:t>Market planning and site selection</a:t>
            </a:r>
            <a:r>
              <a:rPr lang="en-IN" sz="2400" dirty="0">
                <a:latin typeface="Times New Roman" pitchFamily="18" charset="0"/>
                <a:cs typeface="Times New Roman" pitchFamily="18" charset="0"/>
              </a:rPr>
              <a:t> is not based solely on where your target audience lives anymore. As consumers' schedules get more complicated and competition increases, researching your next ideal location and market has become much more complicated</a:t>
            </a:r>
            <a:r>
              <a:rPr lang="en-IN" sz="2400" dirty="0" smtClean="0">
                <a:latin typeface="Times New Roman" pitchFamily="18" charset="0"/>
                <a:cs typeface="Times New Roman" pitchFamily="18" charset="0"/>
              </a:rPr>
              <a:t>.</a:t>
            </a:r>
          </a:p>
          <a:p>
            <a:pPr marL="109728" indent="0">
              <a:buNone/>
            </a:pPr>
            <a:endParaRPr lang="en-IN" sz="2400" dirty="0">
              <a:latin typeface="Times New Roman" pitchFamily="18" charset="0"/>
              <a:cs typeface="Times New Roman" pitchFamily="18" charset="0"/>
            </a:endParaRPr>
          </a:p>
          <a:p>
            <a:r>
              <a:rPr lang="en-IN" sz="2400" dirty="0">
                <a:latin typeface="Times New Roman" pitchFamily="18" charset="0"/>
                <a:cs typeface="Times New Roman" pitchFamily="18" charset="0"/>
              </a:rPr>
              <a:t>There are many factors that can go into identifying, evaluating and acquiring new locations. When selecting the perfect market and site, always keep the following 4 areas in mind:</a:t>
            </a:r>
          </a:p>
          <a:p>
            <a:pPr marL="109728" indent="0">
              <a:buNone/>
            </a:pPr>
            <a:endParaRPr lang="en-IN" dirty="0"/>
          </a:p>
        </p:txBody>
      </p:sp>
      <p:sp>
        <p:nvSpPr>
          <p:cNvPr id="3" name="Title 2"/>
          <p:cNvSpPr>
            <a:spLocks noGrp="1"/>
          </p:cNvSpPr>
          <p:nvPr>
            <p:ph type="title"/>
          </p:nvPr>
        </p:nvSpPr>
        <p:spPr>
          <a:xfrm>
            <a:off x="457200" y="274638"/>
            <a:ext cx="8435280" cy="1143000"/>
          </a:xfrm>
        </p:spPr>
        <p:txBody>
          <a:bodyPr>
            <a:noAutofit/>
          </a:bodyPr>
          <a:lstStyle/>
          <a:p>
            <a:pPr algn="ctr"/>
            <a:r>
              <a:rPr lang="en-IN" sz="3600" dirty="0">
                <a:latin typeface="Times New Roman" pitchFamily="18" charset="0"/>
                <a:cs typeface="Times New Roman" pitchFamily="18" charset="0"/>
              </a:rPr>
              <a:t>Strategic positioning </a:t>
            </a:r>
            <a:r>
              <a:rPr lang="en-IN" sz="3600" dirty="0" smtClean="0">
                <a:latin typeface="Times New Roman" pitchFamily="18" charset="0"/>
                <a:cs typeface="Times New Roman" pitchFamily="18" charset="0"/>
              </a:rPr>
              <a:t>and execution</a:t>
            </a:r>
            <a:endParaRPr lang="en-IN" sz="3600" dirty="0">
              <a:latin typeface="Times New Roman" pitchFamily="18" charset="0"/>
              <a:cs typeface="Times New Roman" pitchFamily="18" charset="0"/>
            </a:endParaRPr>
          </a:p>
        </p:txBody>
      </p:sp>
    </p:spTree>
    <p:extLst>
      <p:ext uri="{BB962C8B-B14F-4D97-AF65-F5344CB8AC3E}">
        <p14:creationId xmlns:p14="http://schemas.microsoft.com/office/powerpoint/2010/main" val="5356403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548680"/>
            <a:ext cx="8229600" cy="5400600"/>
          </a:xfrm>
        </p:spPr>
        <p:txBody>
          <a:bodyPr>
            <a:normAutofit fontScale="85000" lnSpcReduction="20000"/>
          </a:bodyPr>
          <a:lstStyle/>
          <a:p>
            <a:pPr marL="109728" indent="0">
              <a:buNone/>
            </a:pPr>
            <a:r>
              <a:rPr lang="en-IN" sz="3300" b="1" dirty="0">
                <a:latin typeface="Times New Roman" pitchFamily="18" charset="0"/>
                <a:cs typeface="Times New Roman" pitchFamily="18" charset="0"/>
              </a:rPr>
              <a:t>1. Accessibility</a:t>
            </a:r>
          </a:p>
          <a:p>
            <a:pPr marL="109728" indent="0">
              <a:buNone/>
            </a:pPr>
            <a:r>
              <a:rPr lang="en-IN" sz="2800" dirty="0">
                <a:latin typeface="Times New Roman" pitchFamily="18" charset="0"/>
                <a:cs typeface="Times New Roman" pitchFamily="18" charset="0"/>
              </a:rPr>
              <a:t>Any location you consider should be easy to access. Look for places that are nearby one or more major roads (in good condition) and are easily served by public transportation, if applicable. If it makes sense for your brand, also research storefronts that are within walking distance of </a:t>
            </a:r>
            <a:r>
              <a:rPr lang="en-IN" sz="2800" dirty="0" err="1">
                <a:latin typeface="Times New Roman" pitchFamily="18" charset="0"/>
                <a:cs typeface="Times New Roman" pitchFamily="18" charset="0"/>
              </a:rPr>
              <a:t>neighborhoods</a:t>
            </a:r>
            <a:r>
              <a:rPr lang="en-IN" sz="2800" dirty="0">
                <a:latin typeface="Times New Roman" pitchFamily="18" charset="0"/>
                <a:cs typeface="Times New Roman" pitchFamily="18" charset="0"/>
              </a:rPr>
              <a:t> or high-rise apartments. (Note: if you are currently in a location with a lot of pedestrian traffic, make sure you have an amazing window display to draw those potential customers inside!)</a:t>
            </a:r>
          </a:p>
          <a:p>
            <a:pPr marL="109728" indent="0">
              <a:buNone/>
            </a:pPr>
            <a:r>
              <a:rPr lang="en-IN" sz="2800" dirty="0">
                <a:latin typeface="Times New Roman" pitchFamily="18" charset="0"/>
                <a:cs typeface="Times New Roman" pitchFamily="18" charset="0"/>
              </a:rPr>
              <a:t>Besides being easy to access, consider how accessible other places are from you. Consider a location that is near other stores as well as places that people visit regularly, such as a grocery store, bank or post office.</a:t>
            </a:r>
          </a:p>
          <a:p>
            <a:pPr marL="109728" indent="0">
              <a:buNone/>
            </a:pPr>
            <a:r>
              <a:rPr lang="en-IN" sz="2800" dirty="0">
                <a:latin typeface="Times New Roman" pitchFamily="18" charset="0"/>
                <a:cs typeface="Times New Roman" pitchFamily="18" charset="0"/>
              </a:rPr>
              <a:t>Also consider a place that is easily visible from the road. Having your sign visible to traffic is constant advertisement for your brand.</a:t>
            </a:r>
          </a:p>
          <a:p>
            <a:pPr marL="109728" indent="0">
              <a:buNone/>
            </a:pPr>
            <a:endParaRPr lang="en-IN" dirty="0"/>
          </a:p>
        </p:txBody>
      </p:sp>
    </p:spTree>
    <p:extLst>
      <p:ext uri="{BB962C8B-B14F-4D97-AF65-F5344CB8AC3E}">
        <p14:creationId xmlns:p14="http://schemas.microsoft.com/office/powerpoint/2010/main" val="34656570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260648"/>
            <a:ext cx="8229600" cy="5688632"/>
          </a:xfrm>
        </p:spPr>
        <p:txBody>
          <a:bodyPr>
            <a:noAutofit/>
          </a:bodyPr>
          <a:lstStyle/>
          <a:p>
            <a:pPr marL="109728" indent="0">
              <a:buNone/>
            </a:pPr>
            <a:r>
              <a:rPr lang="en-IN" sz="2800" b="1" dirty="0">
                <a:latin typeface="Times New Roman" pitchFamily="18" charset="0"/>
                <a:cs typeface="Times New Roman" pitchFamily="18" charset="0"/>
              </a:rPr>
              <a:t>2. Competitors</a:t>
            </a:r>
          </a:p>
          <a:p>
            <a:pPr marL="109728" indent="0">
              <a:buNone/>
            </a:pPr>
            <a:r>
              <a:rPr lang="en-IN" sz="2400" dirty="0">
                <a:latin typeface="Times New Roman" pitchFamily="18" charset="0"/>
                <a:cs typeface="Times New Roman" pitchFamily="18" charset="0"/>
              </a:rPr>
              <a:t>Check for compatibility with nearby stores when researching a site. The ideal location will have </a:t>
            </a:r>
            <a:r>
              <a:rPr lang="en-IN" sz="2400" dirty="0" err="1">
                <a:latin typeface="Times New Roman" pitchFamily="18" charset="0"/>
                <a:cs typeface="Times New Roman" pitchFamily="18" charset="0"/>
              </a:rPr>
              <a:t>neighboring</a:t>
            </a:r>
            <a:r>
              <a:rPr lang="en-IN" sz="2400" dirty="0">
                <a:latin typeface="Times New Roman" pitchFamily="18" charset="0"/>
                <a:cs typeface="Times New Roman" pitchFamily="18" charset="0"/>
              </a:rPr>
              <a:t> stores with a similar target audience that sell products or services that complement what you offer.</a:t>
            </a:r>
          </a:p>
          <a:p>
            <a:pPr marL="109728" indent="0">
              <a:buNone/>
            </a:pPr>
            <a:r>
              <a:rPr lang="en-IN" sz="2400" dirty="0">
                <a:latin typeface="Times New Roman" pitchFamily="18" charset="0"/>
                <a:cs typeface="Times New Roman" pitchFamily="18" charset="0"/>
              </a:rPr>
              <a:t>For example, as a high-end boutique shop, a great location for you might be next to a nail salon and a bistro. If you are a record shop, consider finding a location near a music venue or vintage store. With this strategy, you are helping create a bigger </a:t>
            </a:r>
            <a:r>
              <a:rPr lang="en-IN" sz="2400" dirty="0">
                <a:latin typeface="Times New Roman" pitchFamily="18" charset="0"/>
                <a:cs typeface="Times New Roman" pitchFamily="18" charset="0"/>
                <a:hlinkClick r:id="rId2"/>
              </a:rPr>
              <a:t>retail</a:t>
            </a:r>
            <a:r>
              <a:rPr lang="en-IN" sz="2400" dirty="0">
                <a:latin typeface="Times New Roman" pitchFamily="18" charset="0"/>
                <a:cs typeface="Times New Roman" pitchFamily="18" charset="0"/>
              </a:rPr>
              <a:t> experience than you could offer alone.</a:t>
            </a:r>
          </a:p>
          <a:p>
            <a:pPr marL="109728" indent="0">
              <a:buNone/>
            </a:pPr>
            <a:r>
              <a:rPr lang="en-IN" sz="2400" dirty="0">
                <a:latin typeface="Times New Roman" pitchFamily="18" charset="0"/>
                <a:cs typeface="Times New Roman" pitchFamily="18" charset="0"/>
              </a:rPr>
              <a:t>Similarly, avoid setting up shop near direct competition, especially if they are a more established brand. If you do end up by a competitor, you will have to not only share the market, but will also need to come up with a competitive advantage to draw customers to you versus the other.</a:t>
            </a:r>
          </a:p>
          <a:p>
            <a:pPr marL="109728" indent="0">
              <a:buNone/>
            </a:pPr>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val="41432716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476672"/>
            <a:ext cx="8229600" cy="5472608"/>
          </a:xfrm>
        </p:spPr>
        <p:txBody>
          <a:bodyPr>
            <a:normAutofit/>
          </a:bodyPr>
          <a:lstStyle/>
          <a:p>
            <a:pPr marL="109728" indent="0">
              <a:buNone/>
            </a:pPr>
            <a:r>
              <a:rPr lang="en-IN" sz="2400" b="1" dirty="0">
                <a:latin typeface="Times New Roman" pitchFamily="18" charset="0"/>
                <a:cs typeface="Times New Roman" pitchFamily="18" charset="0"/>
              </a:rPr>
              <a:t>3. Parking</a:t>
            </a:r>
          </a:p>
          <a:p>
            <a:pPr marL="109728" indent="0">
              <a:buNone/>
            </a:pPr>
            <a:r>
              <a:rPr lang="en-IN" sz="2400" dirty="0">
                <a:latin typeface="Times New Roman" pitchFamily="18" charset="0"/>
                <a:cs typeface="Times New Roman" pitchFamily="18" charset="0"/>
              </a:rPr>
              <a:t>Except for cities like New York and Chicago, parking availability is very important for your business. How many times have you decided to skip a store because you could not find a parking spot? A good measure for retailers to follow is the ratio of 3:1, or 3 square feet of parking space for 1 square foot of store.</a:t>
            </a:r>
          </a:p>
          <a:p>
            <a:pPr marL="109728" indent="0">
              <a:buNone/>
            </a:pPr>
            <a:r>
              <a:rPr lang="en-IN" sz="2400" dirty="0">
                <a:latin typeface="Times New Roman" pitchFamily="18" charset="0"/>
                <a:cs typeface="Times New Roman" pitchFamily="18" charset="0"/>
              </a:rPr>
              <a:t>Not only should parking be readily available, but also consider the layout of the parking lot or garage. If it is easy to find a parking spot, but then difficult to get into it because the spaces or lanes are too narrow, this can also deter shoppers from returning in the future.</a:t>
            </a:r>
          </a:p>
          <a:p>
            <a:pPr marL="109728" indent="0">
              <a:buNone/>
            </a:pPr>
            <a:endParaRPr lang="en-IN" dirty="0"/>
          </a:p>
        </p:txBody>
      </p:sp>
    </p:spTree>
    <p:extLst>
      <p:ext uri="{BB962C8B-B14F-4D97-AF65-F5344CB8AC3E}">
        <p14:creationId xmlns:p14="http://schemas.microsoft.com/office/powerpoint/2010/main" val="21990317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620688"/>
            <a:ext cx="8229600" cy="5184576"/>
          </a:xfrm>
        </p:spPr>
        <p:txBody>
          <a:bodyPr/>
          <a:lstStyle/>
          <a:p>
            <a:pPr marL="109728" indent="0">
              <a:buNone/>
            </a:pPr>
            <a:r>
              <a:rPr lang="en-IN" sz="2800" b="1" dirty="0">
                <a:latin typeface="Times New Roman" pitchFamily="18" charset="0"/>
                <a:cs typeface="Times New Roman" pitchFamily="18" charset="0"/>
              </a:rPr>
              <a:t>4. Costs</a:t>
            </a:r>
          </a:p>
          <a:p>
            <a:pPr marL="109728" indent="0">
              <a:buNone/>
            </a:pPr>
            <a:r>
              <a:rPr lang="en-IN" sz="2400" dirty="0">
                <a:latin typeface="Times New Roman" pitchFamily="18" charset="0"/>
                <a:cs typeface="Times New Roman" pitchFamily="18" charset="0"/>
              </a:rPr>
              <a:t>Beyond the base rent, consider other costs that may affect your bottom line. If you are in a retail strip, how much will it cost you to contribute to lawn care, utilities and security? If the location is remote, how much more money will you need to spend on marketing? Is the location ready for move-in, or will it require significant repairs? What are your common area maintenance (CAM) expenses? These costs can quickly add up and make a seemingly cheap option into a money pit.</a:t>
            </a:r>
          </a:p>
          <a:p>
            <a:pPr marL="109728" indent="0">
              <a:buNone/>
            </a:pPr>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val="32272327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68760"/>
            <a:ext cx="8229600" cy="4738531"/>
          </a:xfrm>
        </p:spPr>
        <p:txBody>
          <a:bodyPr>
            <a:normAutofit/>
          </a:bodyPr>
          <a:lstStyle/>
          <a:p>
            <a:pPr marL="109728" indent="0" fontAlgn="base">
              <a:buNone/>
            </a:pPr>
            <a:r>
              <a:rPr lang="en-IN" sz="2400" b="1" dirty="0">
                <a:latin typeface="Times New Roman" pitchFamily="18" charset="0"/>
                <a:cs typeface="Times New Roman" pitchFamily="18" charset="0"/>
              </a:rPr>
              <a:t>Objective</a:t>
            </a:r>
          </a:p>
          <a:p>
            <a:pPr marL="109728" indent="0" fontAlgn="base">
              <a:buNone/>
            </a:pPr>
            <a:r>
              <a:rPr lang="en-IN" sz="2400" dirty="0">
                <a:latin typeface="Times New Roman" pitchFamily="18" charset="0"/>
                <a:cs typeface="Times New Roman" pitchFamily="18" charset="0"/>
              </a:rPr>
              <a:t>1 To show the importance of communicating with customers and </a:t>
            </a:r>
            <a:r>
              <a:rPr lang="en-IN" sz="2400" dirty="0" smtClean="0">
                <a:latin typeface="Times New Roman" pitchFamily="18" charset="0"/>
                <a:cs typeface="Times New Roman" pitchFamily="18" charset="0"/>
              </a:rPr>
              <a:t>examine the </a:t>
            </a:r>
            <a:r>
              <a:rPr lang="en-IN" sz="2400" dirty="0">
                <a:latin typeface="Times New Roman" pitchFamily="18" charset="0"/>
                <a:cs typeface="Times New Roman" pitchFamily="18" charset="0"/>
              </a:rPr>
              <a:t>concept of retail image.</a:t>
            </a:r>
          </a:p>
          <a:p>
            <a:pPr marL="109728" indent="0" fontAlgn="base">
              <a:buNone/>
            </a:pPr>
            <a:r>
              <a:rPr lang="en-IN" sz="2400" dirty="0">
                <a:latin typeface="Times New Roman" pitchFamily="18" charset="0"/>
                <a:cs typeface="Times New Roman" pitchFamily="18" charset="0"/>
              </a:rPr>
              <a:t>2 To describe how a retail store image is related to the atmosphere </a:t>
            </a:r>
            <a:r>
              <a:rPr lang="en-IN" sz="2400" dirty="0" smtClean="0">
                <a:latin typeface="Times New Roman" pitchFamily="18" charset="0"/>
                <a:cs typeface="Times New Roman" pitchFamily="18" charset="0"/>
              </a:rPr>
              <a:t>it creates </a:t>
            </a:r>
            <a:r>
              <a:rPr lang="en-IN" sz="2400" dirty="0">
                <a:latin typeface="Times New Roman" pitchFamily="18" charset="0"/>
                <a:cs typeface="Times New Roman" pitchFamily="18" charset="0"/>
              </a:rPr>
              <a:t>via its exterior, general interior, layout, and displays, and to look </a:t>
            </a:r>
            <a:r>
              <a:rPr lang="en-IN" sz="2400" dirty="0" smtClean="0">
                <a:latin typeface="Times New Roman" pitchFamily="18" charset="0"/>
                <a:cs typeface="Times New Roman" pitchFamily="18" charset="0"/>
              </a:rPr>
              <a:t>at the </a:t>
            </a:r>
            <a:r>
              <a:rPr lang="en-IN" sz="2400" dirty="0">
                <a:latin typeface="Times New Roman" pitchFamily="18" charset="0"/>
                <a:cs typeface="Times New Roman" pitchFamily="18" charset="0"/>
              </a:rPr>
              <a:t>special case of non-store atmospherics.</a:t>
            </a:r>
          </a:p>
          <a:p>
            <a:pPr marL="109728" indent="0" fontAlgn="base">
              <a:buNone/>
            </a:pPr>
            <a:r>
              <a:rPr lang="en-IN" sz="2400" dirty="0">
                <a:latin typeface="Times New Roman" pitchFamily="18" charset="0"/>
                <a:cs typeface="Times New Roman" pitchFamily="18" charset="0"/>
              </a:rPr>
              <a:t>3.To discuss ways of encouraging customers to spend more time shopping.</a:t>
            </a:r>
          </a:p>
          <a:p>
            <a:pPr marL="109728" indent="0" fontAlgn="base">
              <a:buNone/>
            </a:pPr>
            <a:r>
              <a:rPr lang="en-IN" sz="2400" dirty="0">
                <a:latin typeface="Times New Roman" pitchFamily="18" charset="0"/>
                <a:cs typeface="Times New Roman" pitchFamily="18" charset="0"/>
              </a:rPr>
              <a:t>4.To consider the impact of community relations on the retailer’s image</a:t>
            </a:r>
          </a:p>
          <a:p>
            <a:pPr marL="109728" indent="0">
              <a:buNone/>
            </a:pPr>
            <a:endParaRPr lang="en-IN" dirty="0"/>
          </a:p>
        </p:txBody>
      </p:sp>
      <p:sp>
        <p:nvSpPr>
          <p:cNvPr id="3" name="Title 2"/>
          <p:cNvSpPr>
            <a:spLocks noGrp="1"/>
          </p:cNvSpPr>
          <p:nvPr>
            <p:ph type="title"/>
          </p:nvPr>
        </p:nvSpPr>
        <p:spPr/>
        <p:txBody>
          <a:bodyPr>
            <a:normAutofit/>
          </a:bodyPr>
          <a:lstStyle/>
          <a:p>
            <a:r>
              <a:rPr lang="en-IN" sz="3200" dirty="0">
                <a:effectLst/>
                <a:latin typeface="Times New Roman" pitchFamily="18" charset="0"/>
                <a:cs typeface="Times New Roman" pitchFamily="18" charset="0"/>
              </a:rPr>
              <a:t>Establishing and Maintaining a Retail Image</a:t>
            </a:r>
            <a:endParaRPr lang="en-IN" sz="3200" dirty="0">
              <a:latin typeface="Times New Roman" pitchFamily="18" charset="0"/>
              <a:cs typeface="Times New Roman" pitchFamily="18" charset="0"/>
            </a:endParaRPr>
          </a:p>
        </p:txBody>
      </p:sp>
    </p:spTree>
    <p:extLst>
      <p:ext uri="{BB962C8B-B14F-4D97-AF65-F5344CB8AC3E}">
        <p14:creationId xmlns:p14="http://schemas.microsoft.com/office/powerpoint/2010/main" val="23699975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260648"/>
            <a:ext cx="8229600" cy="5616624"/>
          </a:xfrm>
        </p:spPr>
        <p:txBody>
          <a:bodyPr/>
          <a:lstStyle/>
          <a:p>
            <a:pPr marL="109728" indent="0" fontAlgn="base">
              <a:buNone/>
            </a:pPr>
            <a:r>
              <a:rPr lang="en-IN" sz="2800" b="1" dirty="0">
                <a:latin typeface="Times New Roman" pitchFamily="18" charset="0"/>
                <a:cs typeface="Times New Roman" pitchFamily="18" charset="0"/>
              </a:rPr>
              <a:t>Introduction</a:t>
            </a:r>
          </a:p>
          <a:p>
            <a:pPr marL="109728" indent="0" fontAlgn="base">
              <a:buNone/>
            </a:pPr>
            <a:endParaRPr lang="en-IN" sz="2400" dirty="0">
              <a:latin typeface="Times New Roman" pitchFamily="18" charset="0"/>
              <a:cs typeface="Times New Roman" pitchFamily="18" charset="0"/>
            </a:endParaRPr>
          </a:p>
          <a:p>
            <a:pPr fontAlgn="base"/>
            <a:r>
              <a:rPr lang="en-IN" sz="2400" dirty="0">
                <a:latin typeface="Times New Roman" pitchFamily="18" charset="0"/>
                <a:cs typeface="Times New Roman" pitchFamily="18" charset="0"/>
              </a:rPr>
              <a:t>A retailer needs a superior communication strategy to properly position itself in customers’ minds, as well as to nurture their shopping behaviour. Once customers are attracted, it is then imperative for the retailer to create a proper shopping mood for them. For most service oriented retail business, various physical evidence and symbolic cues are used to create the so call shopping mood, this is essential as to maximize the total retail experience.</a:t>
            </a:r>
          </a:p>
          <a:p>
            <a:pPr marL="109728" indent="0">
              <a:buNone/>
            </a:pPr>
            <a:endParaRPr lang="en-IN" dirty="0"/>
          </a:p>
        </p:txBody>
      </p:sp>
    </p:spTree>
    <p:extLst>
      <p:ext uri="{BB962C8B-B14F-4D97-AF65-F5344CB8AC3E}">
        <p14:creationId xmlns:p14="http://schemas.microsoft.com/office/powerpoint/2010/main" val="4081557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620688"/>
            <a:ext cx="8229600" cy="4968552"/>
          </a:xfrm>
        </p:spPr>
        <p:txBody>
          <a:bodyPr>
            <a:normAutofit/>
          </a:bodyPr>
          <a:lstStyle/>
          <a:p>
            <a:pPr marL="109728" indent="0">
              <a:buNone/>
            </a:pPr>
            <a:r>
              <a:rPr lang="en-US" sz="3200" b="1" dirty="0" smtClean="0">
                <a:latin typeface="Times New Roman" pitchFamily="18" charset="0"/>
                <a:cs typeface="Times New Roman" pitchFamily="18" charset="0"/>
              </a:rPr>
              <a:t>Contents:-</a:t>
            </a:r>
          </a:p>
          <a:p>
            <a:r>
              <a:rPr lang="en-IN" sz="2800" dirty="0">
                <a:latin typeface="Times New Roman" pitchFamily="18" charset="0"/>
                <a:cs typeface="Times New Roman" pitchFamily="18" charset="0"/>
              </a:rPr>
              <a:t>Identifying and Understanding </a:t>
            </a:r>
            <a:r>
              <a:rPr lang="en-IN" sz="2800" dirty="0" smtClean="0">
                <a:latin typeface="Times New Roman" pitchFamily="18" charset="0"/>
                <a:cs typeface="Times New Roman" pitchFamily="18" charset="0"/>
              </a:rPr>
              <a:t>Customers</a:t>
            </a:r>
          </a:p>
          <a:p>
            <a:r>
              <a:rPr lang="en-IN" sz="2800" dirty="0" smtClean="0">
                <a:latin typeface="Times New Roman" pitchFamily="18" charset="0"/>
                <a:cs typeface="Times New Roman" pitchFamily="18" charset="0"/>
              </a:rPr>
              <a:t>Customer segmentation</a:t>
            </a:r>
            <a:endParaRPr lang="en-IN" sz="2800" dirty="0">
              <a:latin typeface="Times New Roman" pitchFamily="18" charset="0"/>
              <a:cs typeface="Times New Roman" pitchFamily="18" charset="0"/>
            </a:endParaRPr>
          </a:p>
          <a:p>
            <a:r>
              <a:rPr lang="en-IN" sz="2800" dirty="0" smtClean="0">
                <a:latin typeface="Times New Roman" pitchFamily="18" charset="0"/>
                <a:cs typeface="Times New Roman" pitchFamily="18" charset="0"/>
              </a:rPr>
              <a:t> </a:t>
            </a:r>
            <a:r>
              <a:rPr lang="en-IN" sz="2800" dirty="0">
                <a:latin typeface="Times New Roman" pitchFamily="18" charset="0"/>
                <a:cs typeface="Times New Roman" pitchFamily="18" charset="0"/>
              </a:rPr>
              <a:t>Selecting Target </a:t>
            </a:r>
            <a:r>
              <a:rPr lang="en-IN" sz="2800" dirty="0" smtClean="0">
                <a:latin typeface="Times New Roman" pitchFamily="18" charset="0"/>
                <a:cs typeface="Times New Roman" pitchFamily="18" charset="0"/>
              </a:rPr>
              <a:t>Market</a:t>
            </a:r>
          </a:p>
          <a:p>
            <a:r>
              <a:rPr lang="en-IN" sz="2800" dirty="0" smtClean="0">
                <a:latin typeface="Times New Roman" pitchFamily="18" charset="0"/>
                <a:cs typeface="Times New Roman" pitchFamily="18" charset="0"/>
              </a:rPr>
              <a:t> </a:t>
            </a:r>
            <a:r>
              <a:rPr lang="en-IN" sz="2800" dirty="0">
                <a:latin typeface="Times New Roman" pitchFamily="18" charset="0"/>
                <a:cs typeface="Times New Roman" pitchFamily="18" charset="0"/>
              </a:rPr>
              <a:t>Identifying </a:t>
            </a:r>
            <a:r>
              <a:rPr lang="en-IN" sz="2800" dirty="0" smtClean="0">
                <a:latin typeface="Times New Roman" pitchFamily="18" charset="0"/>
                <a:cs typeface="Times New Roman" pitchFamily="18" charset="0"/>
              </a:rPr>
              <a:t>Market Segments</a:t>
            </a:r>
          </a:p>
          <a:p>
            <a:r>
              <a:rPr lang="en-IN" sz="2800" dirty="0" smtClean="0">
                <a:latin typeface="Times New Roman" pitchFamily="18" charset="0"/>
                <a:cs typeface="Times New Roman" pitchFamily="18" charset="0"/>
              </a:rPr>
              <a:t> </a:t>
            </a:r>
            <a:r>
              <a:rPr lang="en-IN" sz="2800" dirty="0">
                <a:latin typeface="Times New Roman" pitchFamily="18" charset="0"/>
                <a:cs typeface="Times New Roman" pitchFamily="18" charset="0"/>
              </a:rPr>
              <a:t>selecting site </a:t>
            </a:r>
            <a:r>
              <a:rPr lang="en-IN" sz="2800" dirty="0" smtClean="0">
                <a:latin typeface="Times New Roman" pitchFamily="18" charset="0"/>
                <a:cs typeface="Times New Roman" pitchFamily="18" charset="0"/>
              </a:rPr>
              <a:t>locations</a:t>
            </a:r>
          </a:p>
          <a:p>
            <a:r>
              <a:rPr lang="en-IN" sz="2800" dirty="0" smtClean="0">
                <a:latin typeface="Times New Roman" pitchFamily="18" charset="0"/>
                <a:cs typeface="Times New Roman" pitchFamily="18" charset="0"/>
              </a:rPr>
              <a:t> </a:t>
            </a:r>
            <a:r>
              <a:rPr lang="en-IN" sz="2800" dirty="0">
                <a:latin typeface="Times New Roman" pitchFamily="18" charset="0"/>
                <a:cs typeface="Times New Roman" pitchFamily="18" charset="0"/>
              </a:rPr>
              <a:t>Strategic positioning </a:t>
            </a:r>
            <a:r>
              <a:rPr lang="en-IN" sz="2800" dirty="0" smtClean="0">
                <a:latin typeface="Times New Roman" pitchFamily="18" charset="0"/>
                <a:cs typeface="Times New Roman" pitchFamily="18" charset="0"/>
              </a:rPr>
              <a:t>and execution.</a:t>
            </a:r>
          </a:p>
          <a:p>
            <a:r>
              <a:rPr lang="en-IN" sz="2800" dirty="0" smtClean="0">
                <a:latin typeface="Times New Roman" pitchFamily="18" charset="0"/>
                <a:cs typeface="Times New Roman" pitchFamily="18" charset="0"/>
              </a:rPr>
              <a:t>Establishing </a:t>
            </a:r>
            <a:r>
              <a:rPr lang="en-IN" sz="2800" dirty="0">
                <a:latin typeface="Times New Roman" pitchFamily="18" charset="0"/>
                <a:cs typeface="Times New Roman" pitchFamily="18" charset="0"/>
              </a:rPr>
              <a:t>and Maintaining Retail </a:t>
            </a:r>
            <a:r>
              <a:rPr lang="en-IN" sz="2800" dirty="0" smtClean="0">
                <a:latin typeface="Times New Roman" pitchFamily="18" charset="0"/>
                <a:cs typeface="Times New Roman" pitchFamily="18" charset="0"/>
              </a:rPr>
              <a:t>Image</a:t>
            </a:r>
          </a:p>
          <a:p>
            <a:r>
              <a:rPr lang="en-IN" sz="2800" dirty="0" smtClean="0">
                <a:latin typeface="Times New Roman" pitchFamily="18" charset="0"/>
                <a:cs typeface="Times New Roman" pitchFamily="18" charset="0"/>
              </a:rPr>
              <a:t>Creating</a:t>
            </a:r>
            <a:r>
              <a:rPr lang="en-IN" sz="2800" dirty="0">
                <a:latin typeface="Times New Roman" pitchFamily="18" charset="0"/>
                <a:cs typeface="Times New Roman" pitchFamily="18" charset="0"/>
              </a:rPr>
              <a:t> </a:t>
            </a:r>
            <a:r>
              <a:rPr lang="en-IN" sz="2800" dirty="0" smtClean="0">
                <a:latin typeface="Times New Roman" pitchFamily="18" charset="0"/>
                <a:cs typeface="Times New Roman" pitchFamily="18" charset="0"/>
              </a:rPr>
              <a:t>In-store </a:t>
            </a:r>
            <a:r>
              <a:rPr lang="en-IN" sz="2800" dirty="0">
                <a:latin typeface="Times New Roman" pitchFamily="18" charset="0"/>
                <a:cs typeface="Times New Roman" pitchFamily="18" charset="0"/>
              </a:rPr>
              <a:t>Dynamics (Layouts &amp; Plans)</a:t>
            </a:r>
            <a:endParaRPr lang="en-IN" sz="2800" dirty="0">
              <a:latin typeface="Times New Roman" pitchFamily="18" charset="0"/>
              <a:cs typeface="Times New Roman" pitchFamily="18" charset="0"/>
            </a:endParaRPr>
          </a:p>
        </p:txBody>
      </p:sp>
    </p:spTree>
    <p:extLst>
      <p:ext uri="{BB962C8B-B14F-4D97-AF65-F5344CB8AC3E}">
        <p14:creationId xmlns:p14="http://schemas.microsoft.com/office/powerpoint/2010/main" val="20364088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2" y="404664"/>
            <a:ext cx="8229600" cy="5472608"/>
          </a:xfrm>
        </p:spPr>
        <p:txBody>
          <a:bodyPr/>
          <a:lstStyle/>
          <a:p>
            <a:pPr marL="109728" indent="0" algn="ctr" fontAlgn="base">
              <a:buNone/>
            </a:pPr>
            <a:r>
              <a:rPr lang="en-IN" sz="3200" b="1" dirty="0">
                <a:latin typeface="Times New Roman" pitchFamily="18" charset="0"/>
                <a:cs typeface="Times New Roman" pitchFamily="18" charset="0"/>
              </a:rPr>
              <a:t>The significance of retail image</a:t>
            </a:r>
          </a:p>
          <a:p>
            <a:pPr marL="109728" indent="0" fontAlgn="base">
              <a:buNone/>
            </a:pPr>
            <a:r>
              <a:rPr lang="en-IN" sz="2800" dirty="0"/>
              <a:t> </a:t>
            </a:r>
          </a:p>
          <a:p>
            <a:pPr fontAlgn="base"/>
            <a:r>
              <a:rPr lang="en-IN" sz="2800" dirty="0">
                <a:latin typeface="Times New Roman" pitchFamily="18" charset="0"/>
                <a:cs typeface="Times New Roman" pitchFamily="18" charset="0"/>
              </a:rPr>
              <a:t>Image refers to how retailer is perceived by customers and others. While, positioning refers to a firm’s devising its strategy so as to project an image relative to its retail categories and its competitors – and to elicit a positive image. To succeed, a firm must communicate a distinctive, clear, and consistent image –once image is established in consumers’ minds, a retailer is placed in a </a:t>
            </a:r>
            <a:r>
              <a:rPr lang="en-IN" sz="2800" dirty="0" smtClean="0">
                <a:latin typeface="Times New Roman" pitchFamily="18" charset="0"/>
                <a:cs typeface="Times New Roman" pitchFamily="18" charset="0"/>
              </a:rPr>
              <a:t>niche relative </a:t>
            </a:r>
            <a:r>
              <a:rPr lang="en-IN" sz="2800" dirty="0">
                <a:latin typeface="Times New Roman" pitchFamily="18" charset="0"/>
                <a:cs typeface="Times New Roman" pitchFamily="18" charset="0"/>
              </a:rPr>
              <a:t>of competitors.</a:t>
            </a:r>
          </a:p>
          <a:p>
            <a:pPr marL="109728" indent="0">
              <a:buNone/>
            </a:pPr>
            <a:endParaRPr lang="en-IN" dirty="0"/>
          </a:p>
        </p:txBody>
      </p:sp>
    </p:spTree>
    <p:extLst>
      <p:ext uri="{BB962C8B-B14F-4D97-AF65-F5344CB8AC3E}">
        <p14:creationId xmlns:p14="http://schemas.microsoft.com/office/powerpoint/2010/main" val="18748666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404664"/>
            <a:ext cx="8229600" cy="5472608"/>
          </a:xfrm>
        </p:spPr>
        <p:txBody>
          <a:bodyPr/>
          <a:lstStyle/>
          <a:p>
            <a:pPr marL="109728" indent="0" algn="ctr" fontAlgn="base">
              <a:buNone/>
            </a:pPr>
            <a:r>
              <a:rPr lang="en-IN" sz="3200" b="1" dirty="0">
                <a:latin typeface="Times New Roman" pitchFamily="18" charset="0"/>
                <a:cs typeface="Times New Roman" pitchFamily="18" charset="0"/>
              </a:rPr>
              <a:t>Components of a retail </a:t>
            </a:r>
            <a:r>
              <a:rPr lang="en-IN" sz="3200" b="1" dirty="0" smtClean="0">
                <a:latin typeface="Times New Roman" pitchFamily="18" charset="0"/>
                <a:cs typeface="Times New Roman" pitchFamily="18" charset="0"/>
              </a:rPr>
              <a:t>image</a:t>
            </a:r>
          </a:p>
          <a:p>
            <a:pPr marL="109728" indent="0" fontAlgn="base">
              <a:buNone/>
            </a:pPr>
            <a:endParaRPr lang="en-IN" dirty="0"/>
          </a:p>
          <a:p>
            <a:pPr marL="109728" indent="0" fontAlgn="base">
              <a:buNone/>
            </a:pPr>
            <a:r>
              <a:rPr lang="en-IN" sz="2400" dirty="0">
                <a:latin typeface="Times New Roman" pitchFamily="18" charset="0"/>
                <a:cs typeface="Times New Roman" pitchFamily="18" charset="0"/>
              </a:rPr>
              <a:t>There are several factors that contribute to a retailer’s image, and it is totality </a:t>
            </a:r>
            <a:r>
              <a:rPr lang="en-IN" sz="2400" dirty="0" smtClean="0">
                <a:latin typeface="Times New Roman" pitchFamily="18" charset="0"/>
                <a:cs typeface="Times New Roman" pitchFamily="18" charset="0"/>
              </a:rPr>
              <a:t>of them </a:t>
            </a:r>
            <a:r>
              <a:rPr lang="en-IN" sz="2400" dirty="0">
                <a:latin typeface="Times New Roman" pitchFamily="18" charset="0"/>
                <a:cs typeface="Times New Roman" pitchFamily="18" charset="0"/>
              </a:rPr>
              <a:t>that forms an overall image. These factors are:</a:t>
            </a:r>
          </a:p>
          <a:p>
            <a:pPr fontAlgn="base"/>
            <a:r>
              <a:rPr lang="en-IN" sz="2400" dirty="0" smtClean="0">
                <a:latin typeface="Times New Roman" pitchFamily="18" charset="0"/>
                <a:cs typeface="Times New Roman" pitchFamily="18" charset="0"/>
              </a:rPr>
              <a:t>Target </a:t>
            </a:r>
            <a:r>
              <a:rPr lang="en-IN" sz="2400" dirty="0">
                <a:latin typeface="Times New Roman" pitchFamily="18" charset="0"/>
                <a:cs typeface="Times New Roman" pitchFamily="18" charset="0"/>
              </a:rPr>
              <a:t>market</a:t>
            </a:r>
          </a:p>
          <a:p>
            <a:pPr fontAlgn="base"/>
            <a:r>
              <a:rPr lang="en-IN" sz="2400" dirty="0" smtClean="0">
                <a:latin typeface="Times New Roman" pitchFamily="18" charset="0"/>
                <a:cs typeface="Times New Roman" pitchFamily="18" charset="0"/>
              </a:rPr>
              <a:t>Firm’s </a:t>
            </a:r>
            <a:r>
              <a:rPr lang="en-IN" sz="2400" dirty="0">
                <a:latin typeface="Times New Roman" pitchFamily="18" charset="0"/>
                <a:cs typeface="Times New Roman" pitchFamily="18" charset="0"/>
              </a:rPr>
              <a:t>positioning</a:t>
            </a:r>
          </a:p>
          <a:p>
            <a:pPr fontAlgn="base"/>
            <a:r>
              <a:rPr lang="en-IN" sz="2400" dirty="0" smtClean="0">
                <a:latin typeface="Times New Roman" pitchFamily="18" charset="0"/>
                <a:cs typeface="Times New Roman" pitchFamily="18" charset="0"/>
              </a:rPr>
              <a:t>Customer </a:t>
            </a:r>
            <a:r>
              <a:rPr lang="en-IN" sz="2400" dirty="0">
                <a:latin typeface="Times New Roman" pitchFamily="18" charset="0"/>
                <a:cs typeface="Times New Roman" pitchFamily="18" charset="0"/>
              </a:rPr>
              <a:t>service</a:t>
            </a:r>
          </a:p>
          <a:p>
            <a:pPr fontAlgn="base"/>
            <a:r>
              <a:rPr lang="en-IN" sz="2400" dirty="0" smtClean="0">
                <a:latin typeface="Times New Roman" pitchFamily="18" charset="0"/>
                <a:cs typeface="Times New Roman" pitchFamily="18" charset="0"/>
              </a:rPr>
              <a:t>Store </a:t>
            </a:r>
            <a:r>
              <a:rPr lang="en-IN" sz="2400" dirty="0">
                <a:latin typeface="Times New Roman" pitchFamily="18" charset="0"/>
                <a:cs typeface="Times New Roman" pitchFamily="18" charset="0"/>
              </a:rPr>
              <a:t>location</a:t>
            </a:r>
          </a:p>
          <a:p>
            <a:pPr fontAlgn="base"/>
            <a:r>
              <a:rPr lang="en-IN" sz="2400" dirty="0" smtClean="0">
                <a:latin typeface="Times New Roman" pitchFamily="18" charset="0"/>
                <a:cs typeface="Times New Roman" pitchFamily="18" charset="0"/>
              </a:rPr>
              <a:t>Merchandise </a:t>
            </a:r>
            <a:r>
              <a:rPr lang="en-IN" sz="2400" dirty="0">
                <a:latin typeface="Times New Roman" pitchFamily="18" charset="0"/>
                <a:cs typeface="Times New Roman" pitchFamily="18" charset="0"/>
              </a:rPr>
              <a:t>attributes</a:t>
            </a:r>
          </a:p>
          <a:p>
            <a:pPr fontAlgn="base"/>
            <a:r>
              <a:rPr lang="en-IN" sz="2400" dirty="0" smtClean="0">
                <a:latin typeface="Times New Roman" pitchFamily="18" charset="0"/>
                <a:cs typeface="Times New Roman" pitchFamily="18" charset="0"/>
              </a:rPr>
              <a:t>Pricing</a:t>
            </a:r>
            <a:endParaRPr lang="en-IN" sz="2400" dirty="0">
              <a:latin typeface="Times New Roman" pitchFamily="18" charset="0"/>
              <a:cs typeface="Times New Roman" pitchFamily="18" charset="0"/>
            </a:endParaRPr>
          </a:p>
          <a:p>
            <a:pPr marL="109728" indent="0">
              <a:buNone/>
            </a:pPr>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val="612506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IN" sz="2800" b="1" dirty="0">
                <a:latin typeface="Times New Roman" pitchFamily="18" charset="0"/>
                <a:cs typeface="Times New Roman" pitchFamily="18" charset="0"/>
              </a:rPr>
              <a:t>Store Design objective </a:t>
            </a:r>
            <a:endParaRPr lang="en-IN" sz="2800" b="1" dirty="0" smtClean="0">
              <a:latin typeface="Times New Roman" pitchFamily="18" charset="0"/>
              <a:cs typeface="Times New Roman" pitchFamily="18" charset="0"/>
            </a:endParaRPr>
          </a:p>
          <a:p>
            <a:pPr marL="109728" indent="0">
              <a:buNone/>
            </a:pPr>
            <a:endParaRPr lang="en-IN" sz="2800" b="1" dirty="0" smtClean="0">
              <a:latin typeface="Times New Roman" pitchFamily="18" charset="0"/>
              <a:cs typeface="Times New Roman" pitchFamily="18" charset="0"/>
            </a:endParaRPr>
          </a:p>
          <a:p>
            <a:pPr marL="109728" indent="0">
              <a:buNone/>
            </a:pPr>
            <a:r>
              <a:rPr lang="en-IN" sz="2800" dirty="0" smtClean="0">
                <a:latin typeface="Times New Roman" pitchFamily="18" charset="0"/>
                <a:cs typeface="Times New Roman" pitchFamily="18" charset="0"/>
              </a:rPr>
              <a:t> • </a:t>
            </a:r>
            <a:r>
              <a:rPr lang="en-IN" sz="2800" dirty="0">
                <a:latin typeface="Times New Roman" pitchFamily="18" charset="0"/>
                <a:cs typeface="Times New Roman" pitchFamily="18" charset="0"/>
              </a:rPr>
              <a:t>Implement the retailers </a:t>
            </a:r>
            <a:r>
              <a:rPr lang="en-IN" sz="2800" dirty="0" smtClean="0">
                <a:latin typeface="Times New Roman" pitchFamily="18" charset="0"/>
                <a:cs typeface="Times New Roman" pitchFamily="18" charset="0"/>
              </a:rPr>
              <a:t>strategy</a:t>
            </a:r>
          </a:p>
          <a:p>
            <a:pPr marL="109728" indent="0">
              <a:buNone/>
            </a:pPr>
            <a:r>
              <a:rPr lang="en-IN" sz="2800" dirty="0" smtClean="0">
                <a:latin typeface="Times New Roman" pitchFamily="18" charset="0"/>
                <a:cs typeface="Times New Roman" pitchFamily="18" charset="0"/>
              </a:rPr>
              <a:t> </a:t>
            </a:r>
            <a:r>
              <a:rPr lang="en-IN" sz="2800" dirty="0">
                <a:latin typeface="Times New Roman" pitchFamily="18" charset="0"/>
                <a:cs typeface="Times New Roman" pitchFamily="18" charset="0"/>
              </a:rPr>
              <a:t>• Influence the customer buying </a:t>
            </a:r>
            <a:r>
              <a:rPr lang="en-IN" sz="2800" dirty="0" err="1" smtClean="0">
                <a:latin typeface="Times New Roman" pitchFamily="18" charset="0"/>
                <a:cs typeface="Times New Roman" pitchFamily="18" charset="0"/>
              </a:rPr>
              <a:t>behavior</a:t>
            </a:r>
            <a:endParaRPr lang="en-IN" sz="2800" dirty="0" smtClean="0">
              <a:latin typeface="Times New Roman" pitchFamily="18" charset="0"/>
              <a:cs typeface="Times New Roman" pitchFamily="18" charset="0"/>
            </a:endParaRPr>
          </a:p>
          <a:p>
            <a:pPr marL="109728" indent="0">
              <a:buNone/>
            </a:pPr>
            <a:r>
              <a:rPr lang="en-IN" sz="2800" dirty="0" smtClean="0">
                <a:latin typeface="Times New Roman" pitchFamily="18" charset="0"/>
                <a:cs typeface="Times New Roman" pitchFamily="18" charset="0"/>
              </a:rPr>
              <a:t> </a:t>
            </a:r>
            <a:r>
              <a:rPr lang="en-IN" sz="2800" dirty="0">
                <a:latin typeface="Times New Roman" pitchFamily="18" charset="0"/>
                <a:cs typeface="Times New Roman" pitchFamily="18" charset="0"/>
              </a:rPr>
              <a:t>• Provide flexibility </a:t>
            </a:r>
            <a:endParaRPr lang="en-IN" sz="2800" dirty="0" smtClean="0">
              <a:latin typeface="Times New Roman" pitchFamily="18" charset="0"/>
              <a:cs typeface="Times New Roman" pitchFamily="18" charset="0"/>
            </a:endParaRPr>
          </a:p>
          <a:p>
            <a:pPr marL="109728" indent="0">
              <a:buNone/>
            </a:pPr>
            <a:r>
              <a:rPr lang="en-IN" sz="2800" dirty="0" smtClean="0">
                <a:latin typeface="Times New Roman" pitchFamily="18" charset="0"/>
                <a:cs typeface="Times New Roman" pitchFamily="18" charset="0"/>
              </a:rPr>
              <a:t> • </a:t>
            </a:r>
            <a:r>
              <a:rPr lang="en-IN" sz="2800" dirty="0">
                <a:latin typeface="Times New Roman" pitchFamily="18" charset="0"/>
                <a:cs typeface="Times New Roman" pitchFamily="18" charset="0"/>
              </a:rPr>
              <a:t>control design and maintenance costs </a:t>
            </a:r>
            <a:endParaRPr lang="en-IN" sz="2800" dirty="0" smtClean="0">
              <a:latin typeface="Times New Roman" pitchFamily="18" charset="0"/>
              <a:cs typeface="Times New Roman" pitchFamily="18" charset="0"/>
            </a:endParaRPr>
          </a:p>
          <a:p>
            <a:pPr marL="109728" indent="0">
              <a:buNone/>
            </a:pPr>
            <a:r>
              <a:rPr lang="en-IN" sz="2800" dirty="0" smtClean="0">
                <a:latin typeface="Times New Roman" pitchFamily="18" charset="0"/>
                <a:cs typeface="Times New Roman" pitchFamily="18" charset="0"/>
              </a:rPr>
              <a:t> • </a:t>
            </a:r>
            <a:r>
              <a:rPr lang="en-IN" sz="2800" dirty="0">
                <a:latin typeface="Times New Roman" pitchFamily="18" charset="0"/>
                <a:cs typeface="Times New Roman" pitchFamily="18" charset="0"/>
              </a:rPr>
              <a:t>meet legal requirements</a:t>
            </a:r>
          </a:p>
        </p:txBody>
      </p:sp>
      <p:sp>
        <p:nvSpPr>
          <p:cNvPr id="3" name="Title 2"/>
          <p:cNvSpPr>
            <a:spLocks noGrp="1"/>
          </p:cNvSpPr>
          <p:nvPr>
            <p:ph type="title"/>
          </p:nvPr>
        </p:nvSpPr>
        <p:spPr/>
        <p:txBody>
          <a:bodyPr>
            <a:normAutofit/>
          </a:bodyPr>
          <a:lstStyle/>
          <a:p>
            <a:r>
              <a:rPr lang="en-IN" sz="2800" dirty="0" smtClean="0">
                <a:latin typeface="Times New Roman" pitchFamily="18" charset="0"/>
                <a:cs typeface="Times New Roman" pitchFamily="18" charset="0"/>
              </a:rPr>
              <a:t>Creating In-store </a:t>
            </a:r>
            <a:r>
              <a:rPr lang="en-IN" sz="2800" dirty="0">
                <a:latin typeface="Times New Roman" pitchFamily="18" charset="0"/>
                <a:cs typeface="Times New Roman" pitchFamily="18" charset="0"/>
              </a:rPr>
              <a:t>Dynamics (Layouts &amp; Plans)</a:t>
            </a:r>
            <a:endParaRPr lang="en-IN" sz="2800" dirty="0">
              <a:latin typeface="Times New Roman" pitchFamily="18" charset="0"/>
              <a:cs typeface="Times New Roman" pitchFamily="18" charset="0"/>
            </a:endParaRPr>
          </a:p>
        </p:txBody>
      </p:sp>
    </p:spTree>
    <p:extLst>
      <p:ext uri="{BB962C8B-B14F-4D97-AF65-F5344CB8AC3E}">
        <p14:creationId xmlns:p14="http://schemas.microsoft.com/office/powerpoint/2010/main" val="22599929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404664"/>
            <a:ext cx="8229600" cy="5472608"/>
          </a:xfrm>
        </p:spPr>
        <p:txBody>
          <a:bodyPr/>
          <a:lstStyle/>
          <a:p>
            <a:pPr marL="109728" indent="0">
              <a:buNone/>
            </a:pPr>
            <a:r>
              <a:rPr lang="en-IN" sz="2800" b="1" dirty="0">
                <a:latin typeface="Times New Roman" pitchFamily="18" charset="0"/>
                <a:cs typeface="Times New Roman" pitchFamily="18" charset="0"/>
              </a:rPr>
              <a:t>Store Design and Retail strategy </a:t>
            </a:r>
            <a:endParaRPr lang="en-IN" sz="2800" b="1" dirty="0" smtClean="0">
              <a:latin typeface="Times New Roman" pitchFamily="18" charset="0"/>
              <a:cs typeface="Times New Roman" pitchFamily="18" charset="0"/>
            </a:endParaRPr>
          </a:p>
          <a:p>
            <a:pPr marL="109728" indent="0">
              <a:buNone/>
            </a:pPr>
            <a:endParaRPr lang="en-IN" sz="2800" b="1" dirty="0" smtClean="0">
              <a:latin typeface="Times New Roman" pitchFamily="18" charset="0"/>
              <a:cs typeface="Times New Roman" pitchFamily="18" charset="0"/>
            </a:endParaRPr>
          </a:p>
          <a:p>
            <a:pPr marL="109728" indent="0">
              <a:buNone/>
            </a:pPr>
            <a:r>
              <a:rPr lang="en-IN" sz="2800" dirty="0" smtClean="0">
                <a:latin typeface="Times New Roman" pitchFamily="18" charset="0"/>
                <a:cs typeface="Times New Roman" pitchFamily="18" charset="0"/>
              </a:rPr>
              <a:t>• </a:t>
            </a:r>
            <a:r>
              <a:rPr lang="en-IN" sz="2800" dirty="0">
                <a:latin typeface="Times New Roman" pitchFamily="18" charset="0"/>
                <a:cs typeface="Times New Roman" pitchFamily="18" charset="0"/>
              </a:rPr>
              <a:t>Primary objective: to implement retailers strategy </a:t>
            </a:r>
            <a:endParaRPr lang="en-IN" sz="2800" dirty="0" smtClean="0">
              <a:latin typeface="Times New Roman" pitchFamily="18" charset="0"/>
              <a:cs typeface="Times New Roman" pitchFamily="18" charset="0"/>
            </a:endParaRPr>
          </a:p>
          <a:p>
            <a:pPr marL="109728" indent="0">
              <a:buNone/>
            </a:pPr>
            <a:r>
              <a:rPr lang="en-IN" sz="2800" dirty="0" smtClean="0">
                <a:latin typeface="Times New Roman" pitchFamily="18" charset="0"/>
                <a:cs typeface="Times New Roman" pitchFamily="18" charset="0"/>
              </a:rPr>
              <a:t>• </a:t>
            </a:r>
            <a:r>
              <a:rPr lang="en-IN" sz="2800" dirty="0">
                <a:latin typeface="Times New Roman" pitchFamily="18" charset="0"/>
                <a:cs typeface="Times New Roman" pitchFamily="18" charset="0"/>
              </a:rPr>
              <a:t>Design- consistent and reinforce the retailers strategy by meeting the needs of the target market and building a competitive advantage. </a:t>
            </a:r>
            <a:r>
              <a:rPr lang="en-IN" sz="2800" dirty="0" err="1">
                <a:latin typeface="Times New Roman" pitchFamily="18" charset="0"/>
                <a:cs typeface="Times New Roman" pitchFamily="18" charset="0"/>
              </a:rPr>
              <a:t>Eg</a:t>
            </a:r>
            <a:r>
              <a:rPr lang="en-IN" sz="2800" dirty="0">
                <a:latin typeface="Times New Roman" pitchFamily="18" charset="0"/>
                <a:cs typeface="Times New Roman" pitchFamily="18" charset="0"/>
              </a:rPr>
              <a:t> Sam`s-price sensitive- floor design and racks – metal and concrete to reinforce the brand </a:t>
            </a:r>
            <a:r>
              <a:rPr lang="en-IN" sz="2800" dirty="0" smtClean="0">
                <a:latin typeface="Times New Roman" pitchFamily="18" charset="0"/>
                <a:cs typeface="Times New Roman" pitchFamily="18" charset="0"/>
              </a:rPr>
              <a:t>image</a:t>
            </a:r>
          </a:p>
          <a:p>
            <a:pPr marL="109728" indent="0">
              <a:buNone/>
            </a:pPr>
            <a:r>
              <a:rPr lang="en-IN" sz="2800" dirty="0" smtClean="0">
                <a:latin typeface="Times New Roman" pitchFamily="18" charset="0"/>
                <a:cs typeface="Times New Roman" pitchFamily="18" charset="0"/>
              </a:rPr>
              <a:t> </a:t>
            </a:r>
            <a:r>
              <a:rPr lang="en-IN" sz="2800" dirty="0">
                <a:latin typeface="Times New Roman" pitchFamily="18" charset="0"/>
                <a:cs typeface="Times New Roman" pitchFamily="18" charset="0"/>
              </a:rPr>
              <a:t>• Flooring and shelving also affect retailers image: glass-elegance</a:t>
            </a:r>
          </a:p>
        </p:txBody>
      </p:sp>
    </p:spTree>
    <p:extLst>
      <p:ext uri="{BB962C8B-B14F-4D97-AF65-F5344CB8AC3E}">
        <p14:creationId xmlns:p14="http://schemas.microsoft.com/office/powerpoint/2010/main" val="36209958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404664"/>
            <a:ext cx="8229600" cy="5544616"/>
          </a:xfrm>
        </p:spPr>
        <p:txBody>
          <a:bodyPr>
            <a:normAutofit/>
          </a:bodyPr>
          <a:lstStyle/>
          <a:p>
            <a:pPr marL="109728" indent="0" algn="ctr">
              <a:buNone/>
            </a:pPr>
            <a:r>
              <a:rPr lang="en-IN" sz="3000" b="1" dirty="0">
                <a:latin typeface="Times New Roman" pitchFamily="18" charset="0"/>
                <a:cs typeface="Times New Roman" pitchFamily="18" charset="0"/>
              </a:rPr>
              <a:t>Influence customer buying </a:t>
            </a:r>
            <a:r>
              <a:rPr lang="en-IN" sz="3000" b="1" dirty="0" smtClean="0">
                <a:latin typeface="Times New Roman" pitchFamily="18" charset="0"/>
                <a:cs typeface="Times New Roman" pitchFamily="18" charset="0"/>
              </a:rPr>
              <a:t>behaviour </a:t>
            </a:r>
          </a:p>
          <a:p>
            <a:pPr marL="109728" indent="0">
              <a:buNone/>
            </a:pPr>
            <a:endParaRPr lang="en-IN" sz="3000" b="1" dirty="0" smtClean="0">
              <a:latin typeface="Times New Roman" pitchFamily="18" charset="0"/>
              <a:cs typeface="Times New Roman" pitchFamily="18" charset="0"/>
            </a:endParaRPr>
          </a:p>
          <a:p>
            <a:pPr marL="109728" indent="0">
              <a:buNone/>
            </a:pPr>
            <a:r>
              <a:rPr lang="en-IN" sz="2400" dirty="0" smtClean="0">
                <a:latin typeface="Times New Roman" pitchFamily="18" charset="0"/>
                <a:cs typeface="Times New Roman" pitchFamily="18" charset="0"/>
              </a:rPr>
              <a:t>• </a:t>
            </a:r>
            <a:r>
              <a:rPr lang="en-IN" sz="2400" dirty="0">
                <a:latin typeface="Times New Roman" pitchFamily="18" charset="0"/>
                <a:cs typeface="Times New Roman" pitchFamily="18" charset="0"/>
              </a:rPr>
              <a:t>Store design- should attract customers, enable them to locate merchandise, keep them in the store for as long time, motivate them to make unplanned, impulse purchase and provide them with a satisfied customer experience. </a:t>
            </a:r>
            <a:endParaRPr lang="en-IN" sz="2400" dirty="0" smtClean="0">
              <a:latin typeface="Times New Roman" pitchFamily="18" charset="0"/>
              <a:cs typeface="Times New Roman" pitchFamily="18" charset="0"/>
            </a:endParaRPr>
          </a:p>
          <a:p>
            <a:pPr marL="109728" indent="0">
              <a:buNone/>
            </a:pPr>
            <a:r>
              <a:rPr lang="en-IN" sz="2400" dirty="0" smtClean="0">
                <a:latin typeface="Times New Roman" pitchFamily="18" charset="0"/>
                <a:cs typeface="Times New Roman" pitchFamily="18" charset="0"/>
              </a:rPr>
              <a:t>• </a:t>
            </a:r>
            <a:r>
              <a:rPr lang="en-IN" sz="2400" dirty="0">
                <a:latin typeface="Times New Roman" pitchFamily="18" charset="0"/>
                <a:cs typeface="Times New Roman" pitchFamily="18" charset="0"/>
              </a:rPr>
              <a:t>Buying </a:t>
            </a:r>
            <a:r>
              <a:rPr lang="en-IN" sz="2400" dirty="0" smtClean="0">
                <a:latin typeface="Times New Roman" pitchFamily="18" charset="0"/>
                <a:cs typeface="Times New Roman" pitchFamily="18" charset="0"/>
              </a:rPr>
              <a:t>behaviour-influences </a:t>
            </a:r>
            <a:r>
              <a:rPr lang="en-IN" sz="2400" dirty="0">
                <a:latin typeface="Times New Roman" pitchFamily="18" charset="0"/>
                <a:cs typeface="Times New Roman" pitchFamily="18" charset="0"/>
              </a:rPr>
              <a:t>store design: rise in nuclear families-limited time • e.g. P&amp;G: “first moment of truth”- first 3-7 seconds, customer notices an item on the store shelf . </a:t>
            </a:r>
            <a:r>
              <a:rPr lang="en-IN" sz="2400" dirty="0" err="1">
                <a:latin typeface="Times New Roman" pitchFamily="18" charset="0"/>
                <a:cs typeface="Times New Roman" pitchFamily="18" charset="0"/>
              </a:rPr>
              <a:t>Mkt</a:t>
            </a:r>
            <a:r>
              <a:rPr lang="en-IN" sz="2400" dirty="0">
                <a:latin typeface="Times New Roman" pitchFamily="18" charset="0"/>
                <a:cs typeface="Times New Roman" pitchFamily="18" charset="0"/>
              </a:rPr>
              <a:t> research – customers do not walk down one aisle and up the next. Park at the end of aisle-walk partway to pick the product and return to the cart. Hence puts its best selling brands at the middle of the aisle</a:t>
            </a:r>
          </a:p>
        </p:txBody>
      </p:sp>
    </p:spTree>
    <p:extLst>
      <p:ext uri="{BB962C8B-B14F-4D97-AF65-F5344CB8AC3E}">
        <p14:creationId xmlns:p14="http://schemas.microsoft.com/office/powerpoint/2010/main" val="20160180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548680"/>
            <a:ext cx="8229600" cy="5328592"/>
          </a:xfrm>
        </p:spPr>
        <p:txBody>
          <a:bodyPr/>
          <a:lstStyle/>
          <a:p>
            <a:pPr marL="109728" indent="0" algn="ctr">
              <a:buNone/>
            </a:pPr>
            <a:r>
              <a:rPr lang="en-IN" sz="3200" b="1" dirty="0">
                <a:latin typeface="Times New Roman" pitchFamily="18" charset="0"/>
                <a:cs typeface="Times New Roman" pitchFamily="18" charset="0"/>
              </a:rPr>
              <a:t>Flexibility </a:t>
            </a:r>
            <a:endParaRPr lang="en-IN" sz="3200" b="1" dirty="0" smtClean="0">
              <a:latin typeface="Times New Roman" pitchFamily="18" charset="0"/>
              <a:cs typeface="Times New Roman" pitchFamily="18" charset="0"/>
            </a:endParaRPr>
          </a:p>
          <a:p>
            <a:pPr marL="109728" indent="0" algn="ctr">
              <a:buNone/>
            </a:pPr>
            <a:endParaRPr lang="en-IN" sz="2800" b="1" dirty="0" smtClean="0">
              <a:latin typeface="Times New Roman" pitchFamily="18" charset="0"/>
              <a:cs typeface="Times New Roman" pitchFamily="18" charset="0"/>
            </a:endParaRPr>
          </a:p>
          <a:p>
            <a:pPr marL="109728" indent="0">
              <a:buNone/>
            </a:pPr>
            <a:r>
              <a:rPr lang="en-IN" sz="2800" dirty="0" smtClean="0">
                <a:latin typeface="Times New Roman" pitchFamily="18" charset="0"/>
                <a:cs typeface="Times New Roman" pitchFamily="18" charset="0"/>
              </a:rPr>
              <a:t>• </a:t>
            </a:r>
            <a:r>
              <a:rPr lang="en-IN" sz="2800" dirty="0">
                <a:latin typeface="Times New Roman" pitchFamily="18" charset="0"/>
                <a:cs typeface="Times New Roman" pitchFamily="18" charset="0"/>
              </a:rPr>
              <a:t>Dynamic business- what may work today, may not be applicable tomorrow- need to change the merchandise mix- need to change layout </a:t>
            </a:r>
            <a:endParaRPr lang="en-IN" sz="2800" dirty="0" smtClean="0">
              <a:latin typeface="Times New Roman" pitchFamily="18" charset="0"/>
              <a:cs typeface="Times New Roman" pitchFamily="18" charset="0"/>
            </a:endParaRPr>
          </a:p>
          <a:p>
            <a:pPr marL="109728" indent="0">
              <a:buNone/>
            </a:pPr>
            <a:r>
              <a:rPr lang="en-IN" sz="2800" dirty="0" smtClean="0">
                <a:latin typeface="Times New Roman" pitchFamily="18" charset="0"/>
                <a:cs typeface="Times New Roman" pitchFamily="18" charset="0"/>
              </a:rPr>
              <a:t>• </a:t>
            </a:r>
            <a:r>
              <a:rPr lang="en-IN" sz="2800" dirty="0">
                <a:latin typeface="Times New Roman" pitchFamily="18" charset="0"/>
                <a:cs typeface="Times New Roman" pitchFamily="18" charset="0"/>
              </a:rPr>
              <a:t>attempt to design stores with max flexibility. </a:t>
            </a:r>
            <a:endParaRPr lang="en-IN" sz="2800" dirty="0" smtClean="0">
              <a:latin typeface="Times New Roman" pitchFamily="18" charset="0"/>
              <a:cs typeface="Times New Roman" pitchFamily="18" charset="0"/>
            </a:endParaRPr>
          </a:p>
          <a:p>
            <a:pPr marL="109728" indent="0">
              <a:buNone/>
            </a:pPr>
            <a:r>
              <a:rPr lang="en-IN" sz="2800" dirty="0" smtClean="0">
                <a:latin typeface="Times New Roman" pitchFamily="18" charset="0"/>
                <a:cs typeface="Times New Roman" pitchFamily="18" charset="0"/>
              </a:rPr>
              <a:t>• </a:t>
            </a:r>
            <a:r>
              <a:rPr lang="en-IN" sz="2800" dirty="0">
                <a:latin typeface="Times New Roman" pitchFamily="18" charset="0"/>
                <a:cs typeface="Times New Roman" pitchFamily="18" charset="0"/>
              </a:rPr>
              <a:t>Two forms: ability to physically move and store the components, and the ease with which components can be modified </a:t>
            </a:r>
            <a:endParaRPr lang="en-IN" sz="2800" dirty="0" smtClean="0">
              <a:latin typeface="Times New Roman" pitchFamily="18" charset="0"/>
              <a:cs typeface="Times New Roman" pitchFamily="18" charset="0"/>
            </a:endParaRPr>
          </a:p>
          <a:p>
            <a:pPr marL="109728" indent="0">
              <a:buNone/>
            </a:pPr>
            <a:r>
              <a:rPr lang="en-IN" sz="2800" dirty="0" smtClean="0">
                <a:latin typeface="Times New Roman" pitchFamily="18" charset="0"/>
                <a:cs typeface="Times New Roman" pitchFamily="18" charset="0"/>
              </a:rPr>
              <a:t>• </a:t>
            </a:r>
            <a:r>
              <a:rPr lang="en-IN" sz="2800" dirty="0">
                <a:latin typeface="Times New Roman" pitchFamily="18" charset="0"/>
                <a:cs typeface="Times New Roman" pitchFamily="18" charset="0"/>
              </a:rPr>
              <a:t>Book stores</a:t>
            </a:r>
          </a:p>
        </p:txBody>
      </p:sp>
    </p:spTree>
    <p:extLst>
      <p:ext uri="{BB962C8B-B14F-4D97-AF65-F5344CB8AC3E}">
        <p14:creationId xmlns:p14="http://schemas.microsoft.com/office/powerpoint/2010/main" val="6584683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3568" y="404664"/>
            <a:ext cx="8229600" cy="5472608"/>
          </a:xfrm>
        </p:spPr>
        <p:txBody>
          <a:bodyPr>
            <a:normAutofit/>
          </a:bodyPr>
          <a:lstStyle/>
          <a:p>
            <a:pPr marL="109728" indent="0" algn="ctr">
              <a:buNone/>
            </a:pPr>
            <a:r>
              <a:rPr lang="en-IN" sz="3200" b="1" dirty="0">
                <a:latin typeface="Times New Roman" pitchFamily="18" charset="0"/>
                <a:cs typeface="Times New Roman" pitchFamily="18" charset="0"/>
              </a:rPr>
              <a:t>Cost </a:t>
            </a:r>
            <a:endParaRPr lang="en-IN" sz="3200" b="1" dirty="0" smtClean="0">
              <a:latin typeface="Times New Roman" pitchFamily="18" charset="0"/>
              <a:cs typeface="Times New Roman" pitchFamily="18" charset="0"/>
            </a:endParaRPr>
          </a:p>
          <a:p>
            <a:pPr marL="109728" indent="0">
              <a:buNone/>
            </a:pPr>
            <a:r>
              <a:rPr lang="en-IN" sz="2400" dirty="0" smtClean="0">
                <a:latin typeface="Times New Roman" pitchFamily="18" charset="0"/>
                <a:cs typeface="Times New Roman" pitchFamily="18" charset="0"/>
              </a:rPr>
              <a:t>• </a:t>
            </a:r>
            <a:r>
              <a:rPr lang="en-IN" sz="2400" dirty="0">
                <a:latin typeface="Times New Roman" pitchFamily="18" charset="0"/>
                <a:cs typeface="Times New Roman" pitchFamily="18" charset="0"/>
              </a:rPr>
              <a:t>Cost of implementing the store design and maintain the store appearance </a:t>
            </a:r>
            <a:endParaRPr lang="en-IN" sz="2400" dirty="0" smtClean="0">
              <a:latin typeface="Times New Roman" pitchFamily="18" charset="0"/>
              <a:cs typeface="Times New Roman" pitchFamily="18" charset="0"/>
            </a:endParaRPr>
          </a:p>
          <a:p>
            <a:pPr marL="109728" indent="0">
              <a:buNone/>
            </a:pPr>
            <a:r>
              <a:rPr lang="en-IN" sz="2400" dirty="0" smtClean="0">
                <a:latin typeface="Times New Roman" pitchFamily="18" charset="0"/>
                <a:cs typeface="Times New Roman" pitchFamily="18" charset="0"/>
              </a:rPr>
              <a:t>• </a:t>
            </a:r>
            <a:r>
              <a:rPr lang="en-IN" sz="2400" dirty="0">
                <a:latin typeface="Times New Roman" pitchFamily="18" charset="0"/>
                <a:cs typeface="Times New Roman" pitchFamily="18" charset="0"/>
              </a:rPr>
              <a:t>Free form design – costly- can encourage the customers to explore and increase sales </a:t>
            </a:r>
            <a:endParaRPr lang="en-IN" sz="2400" dirty="0" smtClean="0">
              <a:latin typeface="Times New Roman" pitchFamily="18" charset="0"/>
              <a:cs typeface="Times New Roman" pitchFamily="18" charset="0"/>
            </a:endParaRPr>
          </a:p>
          <a:p>
            <a:pPr marL="109728" indent="0">
              <a:buNone/>
            </a:pPr>
            <a:r>
              <a:rPr lang="en-IN" sz="2400" dirty="0" smtClean="0">
                <a:latin typeface="Times New Roman" pitchFamily="18" charset="0"/>
                <a:cs typeface="Times New Roman" pitchFamily="18" charset="0"/>
              </a:rPr>
              <a:t>• </a:t>
            </a:r>
            <a:r>
              <a:rPr lang="en-IN" sz="2400" dirty="0">
                <a:latin typeface="Times New Roman" pitchFamily="18" charset="0"/>
                <a:cs typeface="Times New Roman" pitchFamily="18" charset="0"/>
              </a:rPr>
              <a:t>More lighting- expensive </a:t>
            </a:r>
            <a:r>
              <a:rPr lang="en-IN" sz="2400" dirty="0" smtClean="0">
                <a:latin typeface="Times New Roman" pitchFamily="18" charset="0"/>
                <a:cs typeface="Times New Roman" pitchFamily="18" charset="0"/>
              </a:rPr>
              <a:t>jewellery </a:t>
            </a:r>
            <a:r>
              <a:rPr lang="en-IN" sz="2400" dirty="0">
                <a:latin typeface="Times New Roman" pitchFamily="18" charset="0"/>
                <a:cs typeface="Times New Roman" pitchFamily="18" charset="0"/>
              </a:rPr>
              <a:t>and other merchandise </a:t>
            </a:r>
            <a:endParaRPr lang="en-IN" sz="2400" dirty="0" smtClean="0">
              <a:latin typeface="Times New Roman" pitchFamily="18" charset="0"/>
              <a:cs typeface="Times New Roman" pitchFamily="18" charset="0"/>
            </a:endParaRPr>
          </a:p>
          <a:p>
            <a:pPr marL="109728" indent="0">
              <a:buNone/>
            </a:pPr>
            <a:r>
              <a:rPr lang="en-IN" sz="2400" dirty="0" smtClean="0">
                <a:latin typeface="Times New Roman" pitchFamily="18" charset="0"/>
                <a:cs typeface="Times New Roman" pitchFamily="18" charset="0"/>
              </a:rPr>
              <a:t>• </a:t>
            </a:r>
            <a:r>
              <a:rPr lang="en-IN" sz="2400" dirty="0">
                <a:latin typeface="Times New Roman" pitchFamily="18" charset="0"/>
                <a:cs typeface="Times New Roman" pitchFamily="18" charset="0"/>
              </a:rPr>
              <a:t>Good lighting- can make the merchandise look better and increase sales </a:t>
            </a:r>
            <a:endParaRPr lang="en-IN" sz="2400" dirty="0" smtClean="0">
              <a:latin typeface="Times New Roman" pitchFamily="18" charset="0"/>
              <a:cs typeface="Times New Roman" pitchFamily="18" charset="0"/>
            </a:endParaRPr>
          </a:p>
          <a:p>
            <a:pPr marL="109728" indent="0">
              <a:buNone/>
            </a:pPr>
            <a:r>
              <a:rPr lang="en-IN" sz="2400" dirty="0" smtClean="0">
                <a:latin typeface="Times New Roman" pitchFamily="18" charset="0"/>
                <a:cs typeface="Times New Roman" pitchFamily="18" charset="0"/>
              </a:rPr>
              <a:t>• </a:t>
            </a:r>
            <a:r>
              <a:rPr lang="en-IN" sz="2400" dirty="0">
                <a:latin typeface="Times New Roman" pitchFamily="18" charset="0"/>
                <a:cs typeface="Times New Roman" pitchFamily="18" charset="0"/>
              </a:rPr>
              <a:t>Store design – affect </a:t>
            </a:r>
            <a:r>
              <a:rPr lang="en-IN" sz="2400" dirty="0" smtClean="0">
                <a:latin typeface="Times New Roman" pitchFamily="18" charset="0"/>
                <a:cs typeface="Times New Roman" pitchFamily="18" charset="0"/>
              </a:rPr>
              <a:t>labour </a:t>
            </a:r>
            <a:r>
              <a:rPr lang="en-IN" sz="2400" dirty="0">
                <a:latin typeface="Times New Roman" pitchFamily="18" charset="0"/>
                <a:cs typeface="Times New Roman" pitchFamily="18" charset="0"/>
              </a:rPr>
              <a:t>costs- traditional </a:t>
            </a:r>
            <a:r>
              <a:rPr lang="en-IN" sz="2400" dirty="0" smtClean="0">
                <a:latin typeface="Times New Roman" pitchFamily="18" charset="0"/>
                <a:cs typeface="Times New Roman" pitchFamily="18" charset="0"/>
              </a:rPr>
              <a:t>dept. </a:t>
            </a:r>
            <a:r>
              <a:rPr lang="en-IN" sz="2400" dirty="0">
                <a:latin typeface="Times New Roman" pitchFamily="18" charset="0"/>
                <a:cs typeface="Times New Roman" pitchFamily="18" charset="0"/>
              </a:rPr>
              <a:t>stores with diff </a:t>
            </a:r>
            <a:r>
              <a:rPr lang="en-IN" sz="2400" dirty="0" smtClean="0">
                <a:latin typeface="Times New Roman" pitchFamily="18" charset="0"/>
                <a:cs typeface="Times New Roman" pitchFamily="18" charset="0"/>
              </a:rPr>
              <a:t>depts. </a:t>
            </a:r>
            <a:r>
              <a:rPr lang="en-IN" sz="2400" dirty="0">
                <a:latin typeface="Times New Roman" pitchFamily="18" charset="0"/>
                <a:cs typeface="Times New Roman" pitchFamily="18" charset="0"/>
              </a:rPr>
              <a:t>– comfortable shopping, but require one person constantly to provide service</a:t>
            </a:r>
          </a:p>
        </p:txBody>
      </p:sp>
    </p:spTree>
    <p:extLst>
      <p:ext uri="{BB962C8B-B14F-4D97-AF65-F5344CB8AC3E}">
        <p14:creationId xmlns:p14="http://schemas.microsoft.com/office/powerpoint/2010/main" val="7137621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96752"/>
            <a:ext cx="8229600" cy="4810539"/>
          </a:xfrm>
        </p:spPr>
        <p:txBody>
          <a:bodyPr>
            <a:normAutofit fontScale="92500"/>
          </a:bodyPr>
          <a:lstStyle/>
          <a:p>
            <a:pPr marL="109728" indent="0" algn="ctr">
              <a:buNone/>
            </a:pPr>
            <a:r>
              <a:rPr lang="en-IN" sz="3500" b="1" dirty="0">
                <a:latin typeface="Times New Roman" pitchFamily="18" charset="0"/>
                <a:cs typeface="Times New Roman" pitchFamily="18" charset="0"/>
              </a:rPr>
              <a:t>Layout </a:t>
            </a:r>
            <a:endParaRPr lang="en-IN" sz="3500" b="1" dirty="0" smtClean="0">
              <a:latin typeface="Times New Roman" pitchFamily="18" charset="0"/>
              <a:cs typeface="Times New Roman" pitchFamily="18" charset="0"/>
            </a:endParaRPr>
          </a:p>
          <a:p>
            <a:pPr marL="109728" indent="0">
              <a:buNone/>
            </a:pPr>
            <a:r>
              <a:rPr lang="en-IN" dirty="0" smtClean="0">
                <a:latin typeface="Times New Roman" pitchFamily="18" charset="0"/>
                <a:cs typeface="Times New Roman" pitchFamily="18" charset="0"/>
              </a:rPr>
              <a:t>• Need </a:t>
            </a:r>
            <a:r>
              <a:rPr lang="en-IN" dirty="0">
                <a:latin typeface="Times New Roman" pitchFamily="18" charset="0"/>
                <a:cs typeface="Times New Roman" pitchFamily="18" charset="0"/>
              </a:rPr>
              <a:t>to determine the basic layout of the </a:t>
            </a:r>
            <a:r>
              <a:rPr lang="en-IN" dirty="0" smtClean="0">
                <a:latin typeface="Times New Roman" pitchFamily="18" charset="0"/>
                <a:cs typeface="Times New Roman" pitchFamily="18" charset="0"/>
              </a:rPr>
              <a:t>store</a:t>
            </a:r>
          </a:p>
          <a:p>
            <a:pPr marL="109728" indent="0">
              <a:buNone/>
            </a:pPr>
            <a:r>
              <a:rPr lang="en-IN" dirty="0" smtClean="0">
                <a:latin typeface="Times New Roman" pitchFamily="18" charset="0"/>
                <a:cs typeface="Times New Roman" pitchFamily="18" charset="0"/>
              </a:rPr>
              <a:t> </a:t>
            </a:r>
            <a:r>
              <a:rPr lang="en-IN" dirty="0">
                <a:latin typeface="Times New Roman" pitchFamily="18" charset="0"/>
                <a:cs typeface="Times New Roman" pitchFamily="18" charset="0"/>
              </a:rPr>
              <a:t>• Use signage to guide customers through the store and assist them in locating and finding info about merchandise </a:t>
            </a:r>
            <a:endParaRPr lang="en-IN" dirty="0" smtClean="0">
              <a:latin typeface="Times New Roman" pitchFamily="18" charset="0"/>
              <a:cs typeface="Times New Roman" pitchFamily="18" charset="0"/>
            </a:endParaRPr>
          </a:p>
          <a:p>
            <a:pPr marL="109728" indent="0">
              <a:buNone/>
            </a:pPr>
            <a:r>
              <a:rPr lang="en-IN" dirty="0" smtClean="0">
                <a:latin typeface="Times New Roman" pitchFamily="18" charset="0"/>
                <a:cs typeface="Times New Roman" pitchFamily="18" charset="0"/>
              </a:rPr>
              <a:t>• </a:t>
            </a:r>
            <a:r>
              <a:rPr lang="en-IN" dirty="0">
                <a:latin typeface="Times New Roman" pitchFamily="18" charset="0"/>
                <a:cs typeface="Times New Roman" pitchFamily="18" charset="0"/>
              </a:rPr>
              <a:t>variety of approaches used to feature specific products </a:t>
            </a:r>
            <a:endParaRPr lang="en-IN" dirty="0" smtClean="0">
              <a:latin typeface="Times New Roman" pitchFamily="18" charset="0"/>
              <a:cs typeface="Times New Roman" pitchFamily="18" charset="0"/>
            </a:endParaRPr>
          </a:p>
          <a:p>
            <a:pPr marL="109728" indent="0">
              <a:buNone/>
            </a:pPr>
            <a:r>
              <a:rPr lang="en-IN" dirty="0" smtClean="0">
                <a:latin typeface="Times New Roman" pitchFamily="18" charset="0"/>
                <a:cs typeface="Times New Roman" pitchFamily="18" charset="0"/>
              </a:rPr>
              <a:t>• </a:t>
            </a:r>
            <a:r>
              <a:rPr lang="en-IN" dirty="0">
                <a:latin typeface="Times New Roman" pitchFamily="18" charset="0"/>
                <a:cs typeface="Times New Roman" pitchFamily="18" charset="0"/>
              </a:rPr>
              <a:t>layouts- method of encouraging customer exploration – present them with a layout which facilitates a specific traffic pattern. </a:t>
            </a:r>
            <a:endParaRPr lang="en-IN" dirty="0" smtClean="0">
              <a:latin typeface="Times New Roman" pitchFamily="18" charset="0"/>
              <a:cs typeface="Times New Roman" pitchFamily="18" charset="0"/>
            </a:endParaRPr>
          </a:p>
          <a:p>
            <a:pPr marL="109728" indent="0">
              <a:buNone/>
            </a:pPr>
            <a:r>
              <a:rPr lang="en-IN" dirty="0" smtClean="0">
                <a:latin typeface="Times New Roman" pitchFamily="18" charset="0"/>
                <a:cs typeface="Times New Roman" pitchFamily="18" charset="0"/>
              </a:rPr>
              <a:t>• </a:t>
            </a:r>
            <a:r>
              <a:rPr lang="en-IN" dirty="0" err="1">
                <a:latin typeface="Times New Roman" pitchFamily="18" charset="0"/>
                <a:cs typeface="Times New Roman" pitchFamily="18" charset="0"/>
              </a:rPr>
              <a:t>Eg</a:t>
            </a:r>
            <a:r>
              <a:rPr lang="en-IN" dirty="0">
                <a:latin typeface="Times New Roman" pitchFamily="18" charset="0"/>
                <a:cs typeface="Times New Roman" pitchFamily="18" charset="0"/>
              </a:rPr>
              <a:t> Toys R us uses a specific layout which forces customers to move through a sections of inexpensive impulse purchase products to larger more expensive goods </a:t>
            </a:r>
          </a:p>
        </p:txBody>
      </p:sp>
      <p:sp>
        <p:nvSpPr>
          <p:cNvPr id="3" name="Title 2"/>
          <p:cNvSpPr>
            <a:spLocks noGrp="1"/>
          </p:cNvSpPr>
          <p:nvPr>
            <p:ph type="title"/>
          </p:nvPr>
        </p:nvSpPr>
        <p:spPr>
          <a:xfrm>
            <a:off x="457200" y="274638"/>
            <a:ext cx="8229600" cy="994122"/>
          </a:xfrm>
        </p:spPr>
        <p:txBody>
          <a:bodyPr>
            <a:normAutofit/>
          </a:bodyPr>
          <a:lstStyle/>
          <a:p>
            <a:pPr algn="ctr"/>
            <a:r>
              <a:rPr lang="en-IN" sz="3200" dirty="0">
                <a:latin typeface="Times New Roman" pitchFamily="18" charset="0"/>
                <a:cs typeface="Times New Roman" pitchFamily="18" charset="0"/>
              </a:rPr>
              <a:t>STORE DESIGN</a:t>
            </a:r>
          </a:p>
        </p:txBody>
      </p:sp>
    </p:spTree>
    <p:extLst>
      <p:ext uri="{BB962C8B-B14F-4D97-AF65-F5344CB8AC3E}">
        <p14:creationId xmlns:p14="http://schemas.microsoft.com/office/powerpoint/2010/main" val="42702391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620688"/>
            <a:ext cx="8229600" cy="5184576"/>
          </a:xfrm>
        </p:spPr>
        <p:txBody>
          <a:bodyPr/>
          <a:lstStyle/>
          <a:p>
            <a:pPr marL="109728" indent="0">
              <a:buNone/>
            </a:pPr>
            <a:endParaRPr lang="en-IN" dirty="0" smtClean="0"/>
          </a:p>
          <a:p>
            <a:r>
              <a:rPr lang="en-IN" dirty="0" smtClean="0"/>
              <a:t>3 </a:t>
            </a:r>
            <a:r>
              <a:rPr lang="en-IN" dirty="0"/>
              <a:t>types of layouts </a:t>
            </a:r>
            <a:r>
              <a:rPr lang="en-IN" dirty="0" smtClean="0"/>
              <a:t>– </a:t>
            </a:r>
          </a:p>
          <a:p>
            <a:pPr marL="109728" indent="0">
              <a:buNone/>
            </a:pPr>
            <a:r>
              <a:rPr lang="en-IN" dirty="0" smtClean="0"/>
              <a:t>     Grid </a:t>
            </a:r>
          </a:p>
          <a:p>
            <a:pPr marL="109728" indent="0">
              <a:buNone/>
            </a:pPr>
            <a:r>
              <a:rPr lang="en-IN" dirty="0" smtClean="0"/>
              <a:t>     Racetrack </a:t>
            </a:r>
          </a:p>
          <a:p>
            <a:pPr marL="109728" indent="0">
              <a:buNone/>
            </a:pPr>
            <a:r>
              <a:rPr lang="en-IN" dirty="0" smtClean="0"/>
              <a:t>     free form</a:t>
            </a:r>
            <a:endParaRPr lang="en-IN" dirty="0"/>
          </a:p>
        </p:txBody>
      </p:sp>
    </p:spTree>
    <p:extLst>
      <p:ext uri="{BB962C8B-B14F-4D97-AF65-F5344CB8AC3E}">
        <p14:creationId xmlns:p14="http://schemas.microsoft.com/office/powerpoint/2010/main" val="41163292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88640"/>
            <a:ext cx="9144000" cy="5818460"/>
          </a:xfrm>
        </p:spPr>
      </p:pic>
    </p:spTree>
    <p:extLst>
      <p:ext uri="{BB962C8B-B14F-4D97-AF65-F5344CB8AC3E}">
        <p14:creationId xmlns:p14="http://schemas.microsoft.com/office/powerpoint/2010/main" val="1440007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sz="2800" dirty="0">
                <a:latin typeface="Times New Roman" pitchFamily="18" charset="0"/>
                <a:cs typeface="Times New Roman" pitchFamily="18" charset="0"/>
              </a:rPr>
              <a:t> A </a:t>
            </a:r>
            <a:r>
              <a:rPr lang="en-IN" sz="2800" b="1" dirty="0">
                <a:latin typeface="Times New Roman" pitchFamily="18" charset="0"/>
                <a:cs typeface="Times New Roman" pitchFamily="18" charset="0"/>
              </a:rPr>
              <a:t>retail strategy</a:t>
            </a:r>
            <a:r>
              <a:rPr lang="en-IN" sz="2800" dirty="0">
                <a:latin typeface="Times New Roman" pitchFamily="18" charset="0"/>
                <a:cs typeface="Times New Roman" pitchFamily="18" charset="0"/>
              </a:rPr>
              <a:t> is the process you use to develop your products or services and sell them to customers. There are multiple elements to this plan, including location, store, merchandise/assortment, visual merchandising, staff, service, mass media and communications, and price</a:t>
            </a:r>
          </a:p>
        </p:txBody>
      </p:sp>
      <p:sp>
        <p:nvSpPr>
          <p:cNvPr id="3" name="Title 2"/>
          <p:cNvSpPr>
            <a:spLocks noGrp="1"/>
          </p:cNvSpPr>
          <p:nvPr>
            <p:ph type="title"/>
          </p:nvPr>
        </p:nvSpPr>
        <p:spPr/>
        <p:txBody>
          <a:bodyPr>
            <a:normAutofit/>
          </a:bodyPr>
          <a:lstStyle/>
          <a:p>
            <a:pPr algn="ctr"/>
            <a:r>
              <a:rPr lang="en-IN" sz="3200" dirty="0" smtClean="0">
                <a:latin typeface="Times New Roman" pitchFamily="18" charset="0"/>
                <a:cs typeface="Times New Roman" pitchFamily="18" charset="0"/>
              </a:rPr>
              <a:t>Retail Strategy</a:t>
            </a:r>
            <a:endParaRPr lang="en-IN" sz="3200" dirty="0">
              <a:latin typeface="Times New Roman" pitchFamily="18" charset="0"/>
              <a:cs typeface="Times New Roman" pitchFamily="18" charset="0"/>
            </a:endParaRPr>
          </a:p>
        </p:txBody>
      </p:sp>
    </p:spTree>
    <p:extLst>
      <p:ext uri="{BB962C8B-B14F-4D97-AF65-F5344CB8AC3E}">
        <p14:creationId xmlns:p14="http://schemas.microsoft.com/office/powerpoint/2010/main" val="29327775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88640"/>
            <a:ext cx="9143999" cy="5760640"/>
          </a:xfrm>
        </p:spPr>
      </p:pic>
    </p:spTree>
    <p:extLst>
      <p:ext uri="{BB962C8B-B14F-4D97-AF65-F5344CB8AC3E}">
        <p14:creationId xmlns:p14="http://schemas.microsoft.com/office/powerpoint/2010/main" val="24971553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021288"/>
          </a:xfrm>
        </p:spPr>
      </p:pic>
    </p:spTree>
    <p:extLst>
      <p:ext uri="{BB962C8B-B14F-4D97-AF65-F5344CB8AC3E}">
        <p14:creationId xmlns:p14="http://schemas.microsoft.com/office/powerpoint/2010/main" val="14980457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9143999" cy="5949280"/>
          </a:xfrm>
        </p:spPr>
      </p:pic>
    </p:spTree>
    <p:extLst>
      <p:ext uri="{BB962C8B-B14F-4D97-AF65-F5344CB8AC3E}">
        <p14:creationId xmlns:p14="http://schemas.microsoft.com/office/powerpoint/2010/main" val="25593529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237311"/>
          </a:xfrm>
        </p:spPr>
      </p:pic>
    </p:spTree>
    <p:extLst>
      <p:ext uri="{BB962C8B-B14F-4D97-AF65-F5344CB8AC3E}">
        <p14:creationId xmlns:p14="http://schemas.microsoft.com/office/powerpoint/2010/main" val="9917984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5877271"/>
          </a:xfrm>
        </p:spPr>
      </p:pic>
    </p:spTree>
    <p:extLst>
      <p:ext uri="{BB962C8B-B14F-4D97-AF65-F5344CB8AC3E}">
        <p14:creationId xmlns:p14="http://schemas.microsoft.com/office/powerpoint/2010/main" val="5365425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5877272"/>
          </a:xfrm>
        </p:spPr>
      </p:pic>
    </p:spTree>
    <p:extLst>
      <p:ext uri="{BB962C8B-B14F-4D97-AF65-F5344CB8AC3E}">
        <p14:creationId xmlns:p14="http://schemas.microsoft.com/office/powerpoint/2010/main" val="3400108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9144000" cy="6165304"/>
          </a:xfrm>
        </p:spPr>
      </p:pic>
    </p:spTree>
    <p:extLst>
      <p:ext uri="{BB962C8B-B14F-4D97-AF65-F5344CB8AC3E}">
        <p14:creationId xmlns:p14="http://schemas.microsoft.com/office/powerpoint/2010/main" val="41803432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123728" y="1916832"/>
            <a:ext cx="5400599" cy="3528392"/>
          </a:xfrm>
        </p:spPr>
      </p:pic>
    </p:spTree>
    <p:extLst>
      <p:ext uri="{BB962C8B-B14F-4D97-AF65-F5344CB8AC3E}">
        <p14:creationId xmlns:p14="http://schemas.microsoft.com/office/powerpoint/2010/main" val="2736247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IN" sz="2400" dirty="0"/>
              <a:t> </a:t>
            </a:r>
            <a:endParaRPr lang="en-IN" sz="2400" dirty="0">
              <a:latin typeface="Times New Roman" pitchFamily="18" charset="0"/>
              <a:cs typeface="Times New Roman" pitchFamily="18" charset="0"/>
            </a:endParaRPr>
          </a:p>
          <a:p>
            <a:r>
              <a:rPr lang="en-IN" sz="2800" dirty="0">
                <a:latin typeface="Times New Roman" pitchFamily="18" charset="0"/>
                <a:cs typeface="Times New Roman" pitchFamily="18" charset="0"/>
              </a:rPr>
              <a:t>Understanding retail consumer deals with understanding their buying </a:t>
            </a:r>
            <a:r>
              <a:rPr lang="en-IN" sz="2800" dirty="0" smtClean="0">
                <a:latin typeface="Times New Roman" pitchFamily="18" charset="0"/>
                <a:cs typeface="Times New Roman" pitchFamily="18" charset="0"/>
              </a:rPr>
              <a:t>behaviour </a:t>
            </a:r>
            <a:r>
              <a:rPr lang="en-IN" sz="2800" dirty="0">
                <a:latin typeface="Times New Roman" pitchFamily="18" charset="0"/>
                <a:cs typeface="Times New Roman" pitchFamily="18" charset="0"/>
              </a:rPr>
              <a:t>in retail stores. Understanding the consumer is important to know who buys what, when, and how. It is also important to know how to evaluate consumer’s response to sales promotion. It is very vital to understand the consumer in the retail sector for the survival and prosperity of the business.</a:t>
            </a:r>
          </a:p>
          <a:p>
            <a:pPr marL="109728" indent="0">
              <a:buNone/>
            </a:pPr>
            <a:endParaRPr lang="en-IN" sz="2400" dirty="0">
              <a:latin typeface="Times New Roman" pitchFamily="18" charset="0"/>
              <a:cs typeface="Times New Roman" pitchFamily="18" charset="0"/>
            </a:endParaRPr>
          </a:p>
          <a:p>
            <a:pPr marL="109728" indent="0">
              <a:buNone/>
            </a:pPr>
            <a:endParaRPr lang="en-IN" dirty="0"/>
          </a:p>
        </p:txBody>
      </p:sp>
      <p:sp>
        <p:nvSpPr>
          <p:cNvPr id="3" name="Title 2"/>
          <p:cNvSpPr>
            <a:spLocks noGrp="1"/>
          </p:cNvSpPr>
          <p:nvPr>
            <p:ph type="title"/>
          </p:nvPr>
        </p:nvSpPr>
        <p:spPr/>
        <p:txBody>
          <a:bodyPr>
            <a:normAutofit fontScale="90000"/>
          </a:bodyPr>
          <a:lstStyle/>
          <a:p>
            <a:pPr algn="ctr"/>
            <a:r>
              <a:rPr lang="en-IN" sz="4400" dirty="0" smtClean="0">
                <a:latin typeface="Times New Roman" pitchFamily="18" charset="0"/>
                <a:cs typeface="Times New Roman" pitchFamily="18" charset="0"/>
              </a:rPr>
              <a:t/>
            </a:r>
            <a:br>
              <a:rPr lang="en-IN" sz="4400" dirty="0" smtClean="0">
                <a:latin typeface="Times New Roman" pitchFamily="18" charset="0"/>
                <a:cs typeface="Times New Roman" pitchFamily="18" charset="0"/>
              </a:rPr>
            </a:br>
            <a:r>
              <a:rPr lang="en-IN" sz="3600" dirty="0" smtClean="0">
                <a:latin typeface="Times New Roman" pitchFamily="18" charset="0"/>
                <a:cs typeface="Times New Roman" pitchFamily="18" charset="0"/>
              </a:rPr>
              <a:t>Identifying </a:t>
            </a:r>
            <a:r>
              <a:rPr lang="en-IN" sz="3600" dirty="0">
                <a:latin typeface="Times New Roman" pitchFamily="18" charset="0"/>
                <a:cs typeface="Times New Roman" pitchFamily="18" charset="0"/>
              </a:rPr>
              <a:t>and Understanding Customers</a:t>
            </a:r>
            <a:br>
              <a:rPr lang="en-IN" sz="3600" dirty="0">
                <a:latin typeface="Times New Roman" pitchFamily="18" charset="0"/>
                <a:cs typeface="Times New Roman" pitchFamily="18" charset="0"/>
              </a:rPr>
            </a:br>
            <a:endParaRPr lang="en-IN" sz="3600" dirty="0"/>
          </a:p>
        </p:txBody>
      </p:sp>
    </p:spTree>
    <p:extLst>
      <p:ext uri="{BB962C8B-B14F-4D97-AF65-F5344CB8AC3E}">
        <p14:creationId xmlns:p14="http://schemas.microsoft.com/office/powerpoint/2010/main" val="1714552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80728"/>
            <a:ext cx="8229600" cy="5040560"/>
          </a:xfrm>
        </p:spPr>
        <p:txBody>
          <a:bodyPr>
            <a:normAutofit fontScale="25000" lnSpcReduction="20000"/>
          </a:bodyPr>
          <a:lstStyle/>
          <a:p>
            <a:r>
              <a:rPr lang="en-IN" sz="9600" dirty="0">
                <a:latin typeface="Times New Roman" pitchFamily="18" charset="0"/>
                <a:cs typeface="Times New Roman" pitchFamily="18" charset="0"/>
              </a:rPr>
              <a:t>It is sometimes difficult to understand who is actually a decision maker while purchasing when a customer enters the shop accompanying someone else. Thus everyone who enters the shop is considered as a customer. Still, it is necessary to identify composition and origin of the customers.</a:t>
            </a:r>
          </a:p>
          <a:p>
            <a:pPr lvl="0"/>
            <a:r>
              <a:rPr lang="en-IN" sz="9600" b="1" dirty="0">
                <a:latin typeface="Times New Roman" pitchFamily="18" charset="0"/>
                <a:cs typeface="Times New Roman" pitchFamily="18" charset="0"/>
              </a:rPr>
              <a:t>Composition of Customers</a:t>
            </a:r>
            <a:r>
              <a:rPr lang="en-IN" sz="9600" dirty="0">
                <a:latin typeface="Times New Roman" pitchFamily="18" charset="0"/>
                <a:cs typeface="Times New Roman" pitchFamily="18" charset="0"/>
              </a:rPr>
              <a:t> − It includes customers of various gender, age, economic and educational status, religion, nationality, and occupation.</a:t>
            </a:r>
          </a:p>
          <a:p>
            <a:pPr lvl="0"/>
            <a:r>
              <a:rPr lang="en-IN" sz="9600" b="1" dirty="0">
                <a:latin typeface="Times New Roman" pitchFamily="18" charset="0"/>
                <a:cs typeface="Times New Roman" pitchFamily="18" charset="0"/>
              </a:rPr>
              <a:t>Origin of Customer</a:t>
            </a:r>
            <a:r>
              <a:rPr lang="en-IN" sz="9600" dirty="0">
                <a:latin typeface="Times New Roman" pitchFamily="18" charset="0"/>
                <a:cs typeface="Times New Roman" pitchFamily="18" charset="0"/>
              </a:rPr>
              <a:t> − From where the customer comes to shop, how much the customer travels to reach the shop, and which type of area the customer lives in.</a:t>
            </a:r>
          </a:p>
          <a:p>
            <a:pPr lvl="0"/>
            <a:r>
              <a:rPr lang="en-IN" sz="9600" b="1" dirty="0">
                <a:latin typeface="Times New Roman" pitchFamily="18" charset="0"/>
                <a:cs typeface="Times New Roman" pitchFamily="18" charset="0"/>
              </a:rPr>
              <a:t>Objective of Customer</a:t>
            </a:r>
            <a:r>
              <a:rPr lang="en-IN" sz="9600" dirty="0">
                <a:latin typeface="Times New Roman" pitchFamily="18" charset="0"/>
                <a:cs typeface="Times New Roman" pitchFamily="18" charset="0"/>
              </a:rPr>
              <a:t> − Shopping or Buying? Shopping is visiting the shops with the intention of looking for new products and may or may not necessarily include buying. Buying means actually purchasing a product. What does the customer’s body language depict?</a:t>
            </a:r>
          </a:p>
          <a:p>
            <a:pPr marL="109728" indent="0">
              <a:buNone/>
            </a:pPr>
            <a:r>
              <a:rPr lang="en-IN" sz="7000" b="1" dirty="0">
                <a:latin typeface="Times New Roman" pitchFamily="18" charset="0"/>
                <a:cs typeface="Times New Roman" pitchFamily="18" charset="0"/>
              </a:rPr>
              <a:t> </a:t>
            </a:r>
            <a:endParaRPr lang="en-IN" sz="7000" dirty="0">
              <a:latin typeface="Times New Roman" pitchFamily="18" charset="0"/>
              <a:cs typeface="Times New Roman" pitchFamily="18" charset="0"/>
            </a:endParaRPr>
          </a:p>
          <a:p>
            <a:endParaRPr lang="en-IN" dirty="0"/>
          </a:p>
        </p:txBody>
      </p:sp>
      <p:sp>
        <p:nvSpPr>
          <p:cNvPr id="3" name="Title 2"/>
          <p:cNvSpPr>
            <a:spLocks noGrp="1"/>
          </p:cNvSpPr>
          <p:nvPr>
            <p:ph type="title"/>
          </p:nvPr>
        </p:nvSpPr>
        <p:spPr>
          <a:xfrm>
            <a:off x="457200" y="274638"/>
            <a:ext cx="8229600" cy="634082"/>
          </a:xfrm>
        </p:spPr>
        <p:txBody>
          <a:bodyPr>
            <a:noAutofit/>
          </a:bodyPr>
          <a:lstStyle/>
          <a:p>
            <a:pPr algn="ctr"/>
            <a:r>
              <a:rPr lang="en-IN" sz="3200" dirty="0">
                <a:effectLst/>
                <a:latin typeface="Times New Roman" pitchFamily="18" charset="0"/>
                <a:cs typeface="Times New Roman" pitchFamily="18" charset="0"/>
              </a:rPr>
              <a:t>Identifying a Customer</a:t>
            </a:r>
            <a:br>
              <a:rPr lang="en-IN" sz="3200" dirty="0">
                <a:effectLst/>
                <a:latin typeface="Times New Roman" pitchFamily="18" charset="0"/>
                <a:cs typeface="Times New Roman" pitchFamily="18" charset="0"/>
              </a:rPr>
            </a:br>
            <a:endParaRPr lang="en-IN" sz="3200" dirty="0">
              <a:latin typeface="Times New Roman" pitchFamily="18" charset="0"/>
              <a:cs typeface="Times New Roman" pitchFamily="18" charset="0"/>
            </a:endParaRPr>
          </a:p>
        </p:txBody>
      </p:sp>
    </p:spTree>
    <p:extLst>
      <p:ext uri="{BB962C8B-B14F-4D97-AF65-F5344CB8AC3E}">
        <p14:creationId xmlns:p14="http://schemas.microsoft.com/office/powerpoint/2010/main" val="3355547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08720"/>
            <a:ext cx="8229600" cy="5098571"/>
          </a:xfrm>
        </p:spPr>
        <p:txBody>
          <a:bodyPr>
            <a:normAutofit fontScale="77500" lnSpcReduction="20000"/>
          </a:bodyPr>
          <a:lstStyle/>
          <a:p>
            <a:r>
              <a:rPr lang="en-IN" sz="2900" dirty="0">
                <a:latin typeface="Times New Roman" pitchFamily="18" charset="0"/>
                <a:cs typeface="Times New Roman" pitchFamily="18" charset="0"/>
              </a:rPr>
              <a:t>Customer segmentation is the process of dividing customers into groups based on common characteristics so companies can market to each group effectively and appropriately.</a:t>
            </a:r>
          </a:p>
          <a:p>
            <a:r>
              <a:rPr lang="en-IN" sz="2900" dirty="0">
                <a:latin typeface="Times New Roman" pitchFamily="18" charset="0"/>
                <a:cs typeface="Times New Roman" pitchFamily="18" charset="0"/>
              </a:rPr>
              <a:t>In business-to-business marketing, a company might segment customers according to a wide range of factors, including:</a:t>
            </a:r>
          </a:p>
          <a:p>
            <a:pPr lvl="0"/>
            <a:r>
              <a:rPr lang="en-IN" sz="2900" dirty="0">
                <a:latin typeface="Times New Roman" pitchFamily="18" charset="0"/>
                <a:cs typeface="Times New Roman" pitchFamily="18" charset="0"/>
              </a:rPr>
              <a:t>Industry</a:t>
            </a:r>
          </a:p>
          <a:p>
            <a:pPr lvl="0"/>
            <a:r>
              <a:rPr lang="en-IN" sz="2900" dirty="0">
                <a:latin typeface="Times New Roman" pitchFamily="18" charset="0"/>
                <a:cs typeface="Times New Roman" pitchFamily="18" charset="0"/>
              </a:rPr>
              <a:t>Number of employees</a:t>
            </a:r>
          </a:p>
          <a:p>
            <a:pPr lvl="0"/>
            <a:r>
              <a:rPr lang="en-IN" sz="2900" dirty="0">
                <a:latin typeface="Times New Roman" pitchFamily="18" charset="0"/>
                <a:cs typeface="Times New Roman" pitchFamily="18" charset="0"/>
              </a:rPr>
              <a:t>Products previously purchased from the company</a:t>
            </a:r>
          </a:p>
          <a:p>
            <a:pPr lvl="0"/>
            <a:r>
              <a:rPr lang="en-IN" sz="2900" dirty="0">
                <a:latin typeface="Times New Roman" pitchFamily="18" charset="0"/>
                <a:cs typeface="Times New Roman" pitchFamily="18" charset="0"/>
              </a:rPr>
              <a:t>Location</a:t>
            </a:r>
          </a:p>
          <a:p>
            <a:r>
              <a:rPr lang="en-IN" sz="2900" dirty="0">
                <a:latin typeface="Times New Roman" pitchFamily="18" charset="0"/>
                <a:cs typeface="Times New Roman" pitchFamily="18" charset="0"/>
              </a:rPr>
              <a:t>In business-to-consumer marketing, companies often segment customers according to demographics that include:</a:t>
            </a:r>
          </a:p>
          <a:p>
            <a:pPr lvl="0"/>
            <a:r>
              <a:rPr lang="en-IN" sz="2900" dirty="0">
                <a:latin typeface="Times New Roman" pitchFamily="18" charset="0"/>
                <a:cs typeface="Times New Roman" pitchFamily="18" charset="0"/>
              </a:rPr>
              <a:t>Age</a:t>
            </a:r>
          </a:p>
          <a:p>
            <a:pPr lvl="0"/>
            <a:r>
              <a:rPr lang="en-IN" sz="2900" dirty="0">
                <a:latin typeface="Times New Roman" pitchFamily="18" charset="0"/>
                <a:cs typeface="Times New Roman" pitchFamily="18" charset="0"/>
              </a:rPr>
              <a:t>Gender</a:t>
            </a:r>
          </a:p>
          <a:p>
            <a:pPr lvl="0"/>
            <a:r>
              <a:rPr lang="en-IN" sz="2900" dirty="0">
                <a:latin typeface="Times New Roman" pitchFamily="18" charset="0"/>
                <a:cs typeface="Times New Roman" pitchFamily="18" charset="0"/>
              </a:rPr>
              <a:t>Marital status</a:t>
            </a:r>
          </a:p>
          <a:p>
            <a:pPr lvl="0"/>
            <a:r>
              <a:rPr lang="en-IN" sz="2900" dirty="0">
                <a:latin typeface="Times New Roman" pitchFamily="18" charset="0"/>
                <a:cs typeface="Times New Roman" pitchFamily="18" charset="0"/>
              </a:rPr>
              <a:t>Location (urban, suburban, rural)</a:t>
            </a:r>
          </a:p>
          <a:p>
            <a:pPr lvl="0"/>
            <a:r>
              <a:rPr lang="en-IN" sz="2900" dirty="0">
                <a:latin typeface="Times New Roman" pitchFamily="18" charset="0"/>
                <a:cs typeface="Times New Roman" pitchFamily="18" charset="0"/>
              </a:rPr>
              <a:t>Life stage (single, married, divorced, empty-nester, retired, etc.)</a:t>
            </a:r>
          </a:p>
          <a:p>
            <a:endParaRPr lang="en-IN" dirty="0"/>
          </a:p>
        </p:txBody>
      </p:sp>
      <p:sp>
        <p:nvSpPr>
          <p:cNvPr id="3" name="Title 2"/>
          <p:cNvSpPr>
            <a:spLocks noGrp="1"/>
          </p:cNvSpPr>
          <p:nvPr>
            <p:ph type="title"/>
          </p:nvPr>
        </p:nvSpPr>
        <p:spPr>
          <a:xfrm>
            <a:off x="467544" y="260648"/>
            <a:ext cx="8229600" cy="706090"/>
          </a:xfrm>
        </p:spPr>
        <p:txBody>
          <a:bodyPr>
            <a:normAutofit fontScale="90000"/>
          </a:bodyPr>
          <a:lstStyle/>
          <a:p>
            <a:pPr algn="ctr"/>
            <a:r>
              <a:rPr lang="en-IN" sz="3600" dirty="0">
                <a:effectLst/>
                <a:latin typeface="Times New Roman" pitchFamily="18" charset="0"/>
                <a:cs typeface="Times New Roman" pitchFamily="18" charset="0"/>
              </a:rPr>
              <a:t>Customer segmentation</a:t>
            </a:r>
            <a:r>
              <a:rPr lang="en-IN" dirty="0">
                <a:effectLst/>
              </a:rPr>
              <a:t/>
            </a:r>
            <a:br>
              <a:rPr lang="en-IN" dirty="0">
                <a:effectLst/>
              </a:rPr>
            </a:br>
            <a:endParaRPr lang="en-IN" dirty="0"/>
          </a:p>
        </p:txBody>
      </p:sp>
    </p:spTree>
    <p:extLst>
      <p:ext uri="{BB962C8B-B14F-4D97-AF65-F5344CB8AC3E}">
        <p14:creationId xmlns:p14="http://schemas.microsoft.com/office/powerpoint/2010/main" val="1300937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08720"/>
            <a:ext cx="8229600" cy="5098571"/>
          </a:xfrm>
        </p:spPr>
        <p:txBody>
          <a:bodyPr>
            <a:normAutofit fontScale="77500" lnSpcReduction="20000"/>
          </a:bodyPr>
          <a:lstStyle/>
          <a:p>
            <a:pPr marL="109728" indent="0">
              <a:buNone/>
            </a:pPr>
            <a:r>
              <a:rPr lang="en-IN" dirty="0">
                <a:latin typeface="Times New Roman" pitchFamily="18" charset="0"/>
                <a:cs typeface="Times New Roman" pitchFamily="18" charset="0"/>
              </a:rPr>
              <a:t>Segmentation allows marketers to better tailor their marketing efforts to various audience subsets. Those efforts can relate to both communications and product development. Specifically, segmentation helps a company:</a:t>
            </a:r>
          </a:p>
          <a:p>
            <a:pPr lvl="0"/>
            <a:r>
              <a:rPr lang="en-IN" dirty="0">
                <a:latin typeface="Times New Roman" pitchFamily="18" charset="0"/>
                <a:cs typeface="Times New Roman" pitchFamily="18" charset="0"/>
              </a:rPr>
              <a:t>Create and communicate targeted marketing messages that will resonate with specific groups of customers, but not with others (who will receive messages tailored to their needs and interests, instead).</a:t>
            </a:r>
          </a:p>
          <a:p>
            <a:pPr lvl="0"/>
            <a:r>
              <a:rPr lang="en-IN" dirty="0">
                <a:latin typeface="Times New Roman" pitchFamily="18" charset="0"/>
                <a:cs typeface="Times New Roman" pitchFamily="18" charset="0"/>
              </a:rPr>
              <a:t>Select the best communication channel for the segment, which might be email, social media posts, radio advertising, or another approach, depending on the segment. </a:t>
            </a:r>
          </a:p>
          <a:p>
            <a:pPr lvl="0"/>
            <a:r>
              <a:rPr lang="en-IN" dirty="0">
                <a:latin typeface="Times New Roman" pitchFamily="18" charset="0"/>
                <a:cs typeface="Times New Roman" pitchFamily="18" charset="0"/>
              </a:rPr>
              <a:t>Identify ways to improve products or new product or service opportunities.</a:t>
            </a:r>
          </a:p>
          <a:p>
            <a:pPr lvl="0"/>
            <a:r>
              <a:rPr lang="en-IN" dirty="0">
                <a:latin typeface="Times New Roman" pitchFamily="18" charset="0"/>
                <a:cs typeface="Times New Roman" pitchFamily="18" charset="0"/>
              </a:rPr>
              <a:t>Establish better customer relationships.</a:t>
            </a:r>
          </a:p>
          <a:p>
            <a:pPr lvl="0"/>
            <a:r>
              <a:rPr lang="en-IN" dirty="0">
                <a:latin typeface="Times New Roman" pitchFamily="18" charset="0"/>
                <a:cs typeface="Times New Roman" pitchFamily="18" charset="0"/>
              </a:rPr>
              <a:t>Test pricing options.</a:t>
            </a:r>
          </a:p>
          <a:p>
            <a:pPr lvl="0"/>
            <a:r>
              <a:rPr lang="en-IN" dirty="0">
                <a:latin typeface="Times New Roman" pitchFamily="18" charset="0"/>
                <a:cs typeface="Times New Roman" pitchFamily="18" charset="0"/>
              </a:rPr>
              <a:t>Focus on the most profitable customers.</a:t>
            </a:r>
          </a:p>
          <a:p>
            <a:pPr lvl="0"/>
            <a:r>
              <a:rPr lang="en-IN" dirty="0">
                <a:latin typeface="Times New Roman" pitchFamily="18" charset="0"/>
                <a:cs typeface="Times New Roman" pitchFamily="18" charset="0"/>
              </a:rPr>
              <a:t>Improve customer service.</a:t>
            </a:r>
          </a:p>
          <a:p>
            <a:pPr lvl="0"/>
            <a:r>
              <a:rPr lang="en-IN" dirty="0">
                <a:latin typeface="Times New Roman" pitchFamily="18" charset="0"/>
                <a:cs typeface="Times New Roman" pitchFamily="18" charset="0"/>
              </a:rPr>
              <a:t>Upsell and cross-sell other products and services.</a:t>
            </a:r>
          </a:p>
        </p:txBody>
      </p:sp>
      <p:sp>
        <p:nvSpPr>
          <p:cNvPr id="3" name="Title 2"/>
          <p:cNvSpPr>
            <a:spLocks noGrp="1"/>
          </p:cNvSpPr>
          <p:nvPr>
            <p:ph type="title"/>
          </p:nvPr>
        </p:nvSpPr>
        <p:spPr>
          <a:xfrm>
            <a:off x="457200" y="274638"/>
            <a:ext cx="8229600" cy="490066"/>
          </a:xfrm>
        </p:spPr>
        <p:txBody>
          <a:bodyPr>
            <a:normAutofit fontScale="90000"/>
          </a:bodyPr>
          <a:lstStyle/>
          <a:p>
            <a:pPr algn="ctr"/>
            <a:r>
              <a:rPr lang="en-IN" sz="3200" dirty="0">
                <a:effectLst/>
                <a:latin typeface="Times New Roman" pitchFamily="18" charset="0"/>
                <a:cs typeface="Times New Roman" pitchFamily="18" charset="0"/>
              </a:rPr>
              <a:t>Why Segment Customers?</a:t>
            </a:r>
            <a:br>
              <a:rPr lang="en-IN" sz="3200" dirty="0">
                <a:effectLst/>
                <a:latin typeface="Times New Roman" pitchFamily="18" charset="0"/>
                <a:cs typeface="Times New Roman" pitchFamily="18" charset="0"/>
              </a:rPr>
            </a:br>
            <a:endParaRPr lang="en-IN" sz="3200" dirty="0">
              <a:latin typeface="Times New Roman" pitchFamily="18" charset="0"/>
              <a:cs typeface="Times New Roman" pitchFamily="18" charset="0"/>
            </a:endParaRPr>
          </a:p>
        </p:txBody>
      </p:sp>
    </p:spTree>
    <p:extLst>
      <p:ext uri="{BB962C8B-B14F-4D97-AF65-F5344CB8AC3E}">
        <p14:creationId xmlns:p14="http://schemas.microsoft.com/office/powerpoint/2010/main" val="10387493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52736"/>
            <a:ext cx="8229600" cy="4954555"/>
          </a:xfrm>
        </p:spPr>
        <p:txBody>
          <a:bodyPr>
            <a:normAutofit fontScale="70000" lnSpcReduction="20000"/>
          </a:bodyPr>
          <a:lstStyle/>
          <a:p>
            <a:pPr marL="109728" indent="0">
              <a:buNone/>
            </a:pPr>
            <a:r>
              <a:rPr lang="en-IN" sz="3100" dirty="0">
                <a:latin typeface="Times New Roman" pitchFamily="18" charset="0"/>
                <a:cs typeface="Times New Roman" pitchFamily="18" charset="0"/>
              </a:rPr>
              <a:t>After you segment buyers and develop a measure of consumer insight about them, you can begin to see those that have more potential. Now you are hunting with a rifle instead of a shotgun. The question is, do you want to spend all day hunting squirrels or ten-point bucks? An attractive market has the following characteristics:</a:t>
            </a:r>
          </a:p>
          <a:p>
            <a:pPr lvl="0"/>
            <a:r>
              <a:rPr lang="en-IN" sz="3100" b="1" dirty="0">
                <a:latin typeface="Times New Roman" pitchFamily="18" charset="0"/>
                <a:cs typeface="Times New Roman" pitchFamily="18" charset="0"/>
              </a:rPr>
              <a:t>It is sizeable (large) enough to be profitable given your operating cost.</a:t>
            </a:r>
            <a:r>
              <a:rPr lang="en-IN" sz="3100" dirty="0">
                <a:latin typeface="Times New Roman" pitchFamily="18" charset="0"/>
                <a:cs typeface="Times New Roman" pitchFamily="18" charset="0"/>
              </a:rPr>
              <a:t> Only a tiny fraction of the consumers in China can afford to buy cars. However, because the country’s population is so large (nearly 1.5 billion people), more cars are sold in China than in Europe (and in the United States, depending on the month). Three billion people in the world own cell phones. But that still leaves three billion who don’t (Corbett, 2008).</a:t>
            </a:r>
          </a:p>
          <a:p>
            <a:pPr lvl="0"/>
            <a:r>
              <a:rPr lang="en-IN" sz="3100" b="1" dirty="0">
                <a:latin typeface="Times New Roman" pitchFamily="18" charset="0"/>
                <a:cs typeface="Times New Roman" pitchFamily="18" charset="0"/>
              </a:rPr>
              <a:t>It is growing.</a:t>
            </a:r>
            <a:r>
              <a:rPr lang="en-IN" sz="3100" dirty="0">
                <a:latin typeface="Times New Roman" pitchFamily="18" charset="0"/>
                <a:cs typeface="Times New Roman" pitchFamily="18" charset="0"/>
              </a:rPr>
              <a:t> The middle class of India is growing rapidly, making it a very attractive market for consumer products companies. People under thirty make up the majority of the Indian population, </a:t>
            </a:r>
            <a:r>
              <a:rPr lang="en-IN" sz="3100" dirty="0" err="1">
                <a:latin typeface="Times New Roman" pitchFamily="18" charset="0"/>
                <a:cs typeface="Times New Roman" pitchFamily="18" charset="0"/>
              </a:rPr>
              <a:t>fueling</a:t>
            </a:r>
            <a:r>
              <a:rPr lang="en-IN" sz="3100" dirty="0">
                <a:latin typeface="Times New Roman" pitchFamily="18" charset="0"/>
                <a:cs typeface="Times New Roman" pitchFamily="18" charset="0"/>
              </a:rPr>
              <a:t> the demand for “Bollywood” (Indian-made) films.</a:t>
            </a:r>
          </a:p>
          <a:p>
            <a:pPr marL="109728" indent="0">
              <a:buNone/>
            </a:pPr>
            <a:endParaRPr lang="en-IN" dirty="0"/>
          </a:p>
        </p:txBody>
      </p:sp>
      <p:sp>
        <p:nvSpPr>
          <p:cNvPr id="3" name="Title 2"/>
          <p:cNvSpPr>
            <a:spLocks noGrp="1"/>
          </p:cNvSpPr>
          <p:nvPr>
            <p:ph type="title"/>
          </p:nvPr>
        </p:nvSpPr>
        <p:spPr>
          <a:xfrm>
            <a:off x="457200" y="274638"/>
            <a:ext cx="8229600" cy="706090"/>
          </a:xfrm>
        </p:spPr>
        <p:txBody>
          <a:bodyPr>
            <a:normAutofit fontScale="90000"/>
          </a:bodyPr>
          <a:lstStyle/>
          <a:p>
            <a:pPr algn="ctr"/>
            <a:r>
              <a:rPr lang="en-IN" sz="3200" dirty="0">
                <a:effectLst/>
                <a:latin typeface="Times New Roman" pitchFamily="18" charset="0"/>
                <a:cs typeface="Times New Roman" pitchFamily="18" charset="0"/>
              </a:rPr>
              <a:t>Selecting Target Markets</a:t>
            </a:r>
            <a:br>
              <a:rPr lang="en-IN" sz="3200" dirty="0">
                <a:effectLst/>
                <a:latin typeface="Times New Roman" pitchFamily="18" charset="0"/>
                <a:cs typeface="Times New Roman" pitchFamily="18" charset="0"/>
              </a:rPr>
            </a:br>
            <a:endParaRPr lang="en-IN" sz="3200" dirty="0">
              <a:latin typeface="Times New Roman" pitchFamily="18" charset="0"/>
              <a:cs typeface="Times New Roman" pitchFamily="18" charset="0"/>
            </a:endParaRPr>
          </a:p>
        </p:txBody>
      </p:sp>
    </p:spTree>
    <p:extLst>
      <p:ext uri="{BB962C8B-B14F-4D97-AF65-F5344CB8AC3E}">
        <p14:creationId xmlns:p14="http://schemas.microsoft.com/office/powerpoint/2010/main" val="3081139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32656"/>
            <a:ext cx="8229600" cy="5674635"/>
          </a:xfrm>
        </p:spPr>
        <p:txBody>
          <a:bodyPr>
            <a:normAutofit/>
          </a:bodyPr>
          <a:lstStyle/>
          <a:p>
            <a:pPr lvl="0">
              <a:buFont typeface="Arial" pitchFamily="34" charset="0"/>
              <a:buChar char="•"/>
            </a:pPr>
            <a:r>
              <a:rPr lang="en-IN" sz="2400" b="1" dirty="0">
                <a:latin typeface="Times New Roman" pitchFamily="18" charset="0"/>
                <a:cs typeface="Times New Roman" pitchFamily="18" charset="0"/>
              </a:rPr>
              <a:t>It is not already swamped by competitors, </a:t>
            </a:r>
            <a:r>
              <a:rPr lang="en-IN" sz="2400" b="1" dirty="0" smtClean="0">
                <a:latin typeface="Times New Roman" pitchFamily="18" charset="0"/>
                <a:cs typeface="Times New Roman" pitchFamily="18" charset="0"/>
              </a:rPr>
              <a:t>or </a:t>
            </a:r>
            <a:r>
              <a:rPr lang="en-IN" sz="2400" b="1" dirty="0">
                <a:latin typeface="Times New Roman" pitchFamily="18" charset="0"/>
                <a:cs typeface="Times New Roman" pitchFamily="18" charset="0"/>
              </a:rPr>
              <a:t>you have found a way to stand out in a crowd.</a:t>
            </a:r>
            <a:r>
              <a:rPr lang="en-IN" sz="2400" dirty="0">
                <a:latin typeface="Times New Roman" pitchFamily="18" charset="0"/>
                <a:cs typeface="Times New Roman" pitchFamily="18" charset="0"/>
              </a:rPr>
              <a:t> </a:t>
            </a:r>
            <a:endParaRPr lang="en-IN" sz="2400" dirty="0" smtClean="0">
              <a:latin typeface="Times New Roman" pitchFamily="18" charset="0"/>
              <a:cs typeface="Times New Roman" pitchFamily="18" charset="0"/>
            </a:endParaRPr>
          </a:p>
          <a:p>
            <a:pPr lvl="0"/>
            <a:endParaRPr lang="en-IN" sz="2400" dirty="0">
              <a:latin typeface="Times New Roman" pitchFamily="18" charset="0"/>
              <a:cs typeface="Times New Roman" pitchFamily="18" charset="0"/>
            </a:endParaRPr>
          </a:p>
          <a:p>
            <a:pPr lvl="0"/>
            <a:r>
              <a:rPr lang="en-IN" sz="2400" dirty="0" smtClean="0">
                <a:latin typeface="Times New Roman" pitchFamily="18" charset="0"/>
                <a:cs typeface="Times New Roman" pitchFamily="18" charset="0"/>
              </a:rPr>
              <a:t>IBM </a:t>
            </a:r>
            <a:r>
              <a:rPr lang="en-IN" sz="2400" dirty="0">
                <a:latin typeface="Times New Roman" pitchFamily="18" charset="0"/>
                <a:cs typeface="Times New Roman" pitchFamily="18" charset="0"/>
              </a:rPr>
              <a:t>used to make PCs. However, after the marketplace became crowded </a:t>
            </a:r>
            <a:r>
              <a:rPr lang="en-IN" sz="2400" dirty="0" smtClean="0">
                <a:latin typeface="Times New Roman" pitchFamily="18" charset="0"/>
                <a:cs typeface="Times New Roman" pitchFamily="18" charset="0"/>
              </a:rPr>
              <a:t>with competitors</a:t>
            </a:r>
            <a:r>
              <a:rPr lang="en-IN" sz="2400" dirty="0">
                <a:latin typeface="Times New Roman" pitchFamily="18" charset="0"/>
                <a:cs typeface="Times New Roman" pitchFamily="18" charset="0"/>
              </a:rPr>
              <a:t>, IBM sold the product line to a Chinese company called Lenovo.</a:t>
            </a:r>
          </a:p>
          <a:p>
            <a:pPr lvl="0"/>
            <a:r>
              <a:rPr lang="en-IN" sz="2400" b="1" dirty="0">
                <a:latin typeface="Times New Roman" pitchFamily="18" charset="0"/>
                <a:cs typeface="Times New Roman" pitchFamily="18" charset="0"/>
              </a:rPr>
              <a:t>Either it is accessible or you can find a way to reach it.</a:t>
            </a:r>
            <a:r>
              <a:rPr lang="en-IN" sz="2400" dirty="0">
                <a:latin typeface="Times New Roman" pitchFamily="18" charset="0"/>
                <a:cs typeface="Times New Roman" pitchFamily="18" charset="0"/>
              </a:rPr>
              <a:t> Accessibility, or the lack of it, could include geographic accessibility, political and legal barriers, technological barriers, or social barriers. For example, to overcome geographic barriers, the consumer products company Unilever hires women in third-world countries to distribute the company’s products to rural consumers who lack access to stores.</a:t>
            </a:r>
          </a:p>
          <a:p>
            <a:pPr marL="109728" indent="0">
              <a:buNone/>
            </a:pPr>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val="37565014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339</TotalTime>
  <Words>1884</Words>
  <Application>Microsoft Office PowerPoint</Application>
  <PresentationFormat>On-screen Show (4:3)</PresentationFormat>
  <Paragraphs>142</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Concourse</vt:lpstr>
      <vt:lpstr>PowerPoint Presentation</vt:lpstr>
      <vt:lpstr>PowerPoint Presentation</vt:lpstr>
      <vt:lpstr>Retail Strategy</vt:lpstr>
      <vt:lpstr> Identifying and Understanding Customers </vt:lpstr>
      <vt:lpstr>Identifying a Customer </vt:lpstr>
      <vt:lpstr>Customer segmentation </vt:lpstr>
      <vt:lpstr>Why Segment Customers? </vt:lpstr>
      <vt:lpstr>Selecting Target Markets </vt:lpstr>
      <vt:lpstr>PowerPoint Presentation</vt:lpstr>
      <vt:lpstr>PowerPoint Presentation</vt:lpstr>
      <vt:lpstr>Identifying Market Segments </vt:lpstr>
      <vt:lpstr>PowerPoint Presentation</vt:lpstr>
      <vt:lpstr>Strategic positioning and execution</vt:lpstr>
      <vt:lpstr>PowerPoint Presentation</vt:lpstr>
      <vt:lpstr>PowerPoint Presentation</vt:lpstr>
      <vt:lpstr>PowerPoint Presentation</vt:lpstr>
      <vt:lpstr>PowerPoint Presentation</vt:lpstr>
      <vt:lpstr>Establishing and Maintaining a Retail Image</vt:lpstr>
      <vt:lpstr>PowerPoint Presentation</vt:lpstr>
      <vt:lpstr>PowerPoint Presentation</vt:lpstr>
      <vt:lpstr>PowerPoint Presentation</vt:lpstr>
      <vt:lpstr>Creating In-store Dynamics (Layouts &amp; Plans)</vt:lpstr>
      <vt:lpstr>PowerPoint Presentation</vt:lpstr>
      <vt:lpstr>PowerPoint Presentation</vt:lpstr>
      <vt:lpstr>PowerPoint Presentation</vt:lpstr>
      <vt:lpstr>PowerPoint Presentation</vt:lpstr>
      <vt:lpstr>STORE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czl</dc:creator>
  <cp:lastModifiedBy>czl</cp:lastModifiedBy>
  <cp:revision>19</cp:revision>
  <dcterms:created xsi:type="dcterms:W3CDTF">2020-12-19T11:18:30Z</dcterms:created>
  <dcterms:modified xsi:type="dcterms:W3CDTF">2020-12-19T16:57:52Z</dcterms:modified>
</cp:coreProperties>
</file>